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75" r:id="rId2"/>
    <p:sldId id="288" r:id="rId3"/>
    <p:sldId id="287" r:id="rId4"/>
    <p:sldId id="331" r:id="rId5"/>
    <p:sldId id="263" r:id="rId6"/>
    <p:sldId id="342" r:id="rId7"/>
    <p:sldId id="360" r:id="rId8"/>
    <p:sldId id="315" r:id="rId9"/>
    <p:sldId id="340" r:id="rId10"/>
    <p:sldId id="334" r:id="rId11"/>
    <p:sldId id="335" r:id="rId12"/>
    <p:sldId id="341" r:id="rId13"/>
    <p:sldId id="336" r:id="rId14"/>
    <p:sldId id="338" r:id="rId15"/>
    <p:sldId id="359" r:id="rId16"/>
    <p:sldId id="330" r:id="rId17"/>
    <p:sldId id="279" r:id="rId18"/>
    <p:sldId id="257" r:id="rId19"/>
    <p:sldId id="266" r:id="rId20"/>
    <p:sldId id="267" r:id="rId21"/>
    <p:sldId id="296" r:id="rId22"/>
    <p:sldId id="269" r:id="rId23"/>
    <p:sldId id="271" r:id="rId24"/>
    <p:sldId id="270" r:id="rId25"/>
    <p:sldId id="312" r:id="rId26"/>
    <p:sldId id="325" r:id="rId27"/>
    <p:sldId id="326" r:id="rId28"/>
    <p:sldId id="327" r:id="rId29"/>
    <p:sldId id="361" r:id="rId30"/>
    <p:sldId id="284" r:id="rId31"/>
    <p:sldId id="293" r:id="rId32"/>
    <p:sldId id="285" r:id="rId33"/>
    <p:sldId id="294" r:id="rId34"/>
    <p:sldId id="286" r:id="rId35"/>
    <p:sldId id="295" r:id="rId36"/>
    <p:sldId id="323" r:id="rId37"/>
    <p:sldId id="272" r:id="rId38"/>
    <p:sldId id="273" r:id="rId39"/>
    <p:sldId id="313" r:id="rId40"/>
    <p:sldId id="324" r:id="rId41"/>
    <p:sldId id="353" r:id="rId42"/>
    <p:sldId id="354" r:id="rId43"/>
    <p:sldId id="355" r:id="rId44"/>
    <p:sldId id="356" r:id="rId45"/>
    <p:sldId id="357" r:id="rId46"/>
    <p:sldId id="358" r:id="rId47"/>
    <p:sldId id="346" r:id="rId48"/>
    <p:sldId id="347" r:id="rId49"/>
    <p:sldId id="349" r:id="rId50"/>
    <p:sldId id="350" r:id="rId51"/>
    <p:sldId id="351" r:id="rId52"/>
    <p:sldId id="352" r:id="rId53"/>
    <p:sldId id="289" r:id="rId54"/>
    <p:sldId id="343" r:id="rId55"/>
    <p:sldId id="345" r:id="rId56"/>
    <p:sldId id="291" r:id="rId57"/>
    <p:sldId id="290" r:id="rId58"/>
    <p:sldId id="362" r:id="rId59"/>
    <p:sldId id="301" r:id="rId6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1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78086" autoAdjust="0"/>
  </p:normalViewPr>
  <p:slideViewPr>
    <p:cSldViewPr>
      <p:cViewPr varScale="1">
        <p:scale>
          <a:sx n="112" d="100"/>
          <a:sy n="112" d="100"/>
        </p:scale>
        <p:origin x="1504" y="192"/>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26" y="-8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D56730BF-9D7B-FA4D-BFD7-F18D5FA8BA79}" type="datetimeFigureOut">
              <a:rPr lang="en-US" smtClean="0"/>
              <a:t>1/21/17</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7C68C8B8-1A15-4747-BEA2-82359B2616EC}" type="slidenum">
              <a:rPr lang="en-US" smtClean="0"/>
              <a:t>‹#›</a:t>
            </a:fld>
            <a:endParaRPr lang="en-US"/>
          </a:p>
        </p:txBody>
      </p:sp>
    </p:spTree>
    <p:extLst>
      <p:ext uri="{BB962C8B-B14F-4D97-AF65-F5344CB8AC3E}">
        <p14:creationId xmlns:p14="http://schemas.microsoft.com/office/powerpoint/2010/main" val="2137901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32139658-953B-4F7B-81CC-6476EC20DB5D}" type="datetimeFigureOut">
              <a:rPr lang="en-US" smtClean="0"/>
              <a:t>1/21/17</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DD5D1FDA-8D44-4CA9-B7F9-A9657ADF9B96}" type="slidenum">
              <a:rPr lang="en-US" smtClean="0"/>
              <a:t>‹#›</a:t>
            </a:fld>
            <a:endParaRPr lang="en-US"/>
          </a:p>
        </p:txBody>
      </p:sp>
    </p:spTree>
    <p:extLst>
      <p:ext uri="{BB962C8B-B14F-4D97-AF65-F5344CB8AC3E}">
        <p14:creationId xmlns:p14="http://schemas.microsoft.com/office/powerpoint/2010/main" val="3212771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fondation-monet.com/en/"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missouribotanicalgarden.org/PlantFinder/PlantFinderDetails.aspx?kempercode=h590" TargetMode="External"/><Relationship Id="rId4" Type="http://schemas.openxmlformats.org/officeDocument/2006/relationships/hyperlink" Target="https://gardenspotnursery.wordpress.com/2013/06/05/one-tough-cookie-plants-that-can-take-the-heat/"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Gardening is an art — and flowers and foliage are the dabs of paint that bring the canvas of a garden to life.</a:t>
            </a:r>
          </a:p>
          <a:p>
            <a:pPr marL="171450" indent="-171450">
              <a:buFont typeface="Arial" panose="020B0604020202020204" pitchFamily="34" charset="0"/>
              <a:buChar char="•"/>
            </a:pPr>
            <a:r>
              <a:rPr lang="en-US" dirty="0" smtClean="0"/>
              <a:t>For the great Impressionist artist Claude Monet, the distinction between art and gardens was grandly and gloriously blurred. </a:t>
            </a:r>
          </a:p>
          <a:p>
            <a:pPr marL="171450" indent="-171450">
              <a:buFont typeface="Arial" panose="020B0604020202020204" pitchFamily="34" charset="0"/>
              <a:buChar char="•"/>
            </a:pPr>
            <a:r>
              <a:rPr lang="en-US" dirty="0" smtClean="0"/>
              <a:t>His garden in </a:t>
            </a:r>
            <a:r>
              <a:rPr lang="en-US" dirty="0" err="1" smtClean="0"/>
              <a:t>Giverny</a:t>
            </a:r>
            <a:r>
              <a:rPr lang="en-US" dirty="0" smtClean="0"/>
              <a:t>, France, was his inspiration. “My most beautiful work of art is my garden,” he said. It captivated his imagination and filled his canvases</a:t>
            </a:r>
          </a:p>
          <a:p>
            <a:pPr marL="171450" indent="-171450">
              <a:buFont typeface="Arial" panose="020B0604020202020204" pitchFamily="34" charset="0"/>
              <a:buChar char="•"/>
            </a:pPr>
            <a:r>
              <a:rPr lang="en-US" dirty="0" smtClean="0"/>
              <a:t>Claude </a:t>
            </a:r>
            <a:r>
              <a:rPr lang="en-US" dirty="0"/>
              <a:t>Monet’s successful garden designs came about through continual practice. </a:t>
            </a:r>
            <a:endParaRPr lang="en-US" dirty="0" smtClean="0"/>
          </a:p>
          <a:p>
            <a:pPr marL="171450" indent="-171450">
              <a:buFont typeface="Arial" panose="020B0604020202020204" pitchFamily="34" charset="0"/>
              <a:buChar char="•"/>
            </a:pPr>
            <a:r>
              <a:rPr lang="en-US" dirty="0" smtClean="0"/>
              <a:t>As </a:t>
            </a:r>
            <a:r>
              <a:rPr lang="en-US" dirty="0"/>
              <a:t>a master gardener, horticulturist, and colorist, he perfected his style of blending multitudes of flower and foliage colors, textures, and shapes. </a:t>
            </a:r>
            <a:endParaRPr lang="en-US" dirty="0" smtClean="0"/>
          </a:p>
          <a:p>
            <a:pPr marL="171450" indent="-171450">
              <a:buFont typeface="Arial" panose="020B0604020202020204" pitchFamily="34" charset="0"/>
              <a:buChar char="•"/>
            </a:pPr>
            <a:r>
              <a:rPr lang="en-US" dirty="0" smtClean="0"/>
              <a:t>His </a:t>
            </a:r>
            <a:r>
              <a:rPr lang="en-US" dirty="0"/>
              <a:t>house and three-acre garden in </a:t>
            </a:r>
            <a:r>
              <a:rPr lang="en-US" dirty="0" err="1"/>
              <a:t>Giverny</a:t>
            </a:r>
            <a:r>
              <a:rPr lang="en-US" dirty="0"/>
              <a:t>, France, became Monet’s passion—a fascination that would last a lifetime. </a:t>
            </a:r>
            <a:endParaRPr lang="en-US" dirty="0" smtClean="0"/>
          </a:p>
          <a:p>
            <a:pPr marL="171450" indent="-171450">
              <a:buFont typeface="Arial" panose="020B0604020202020204" pitchFamily="34" charset="0"/>
              <a:buChar char="•"/>
            </a:pPr>
            <a:r>
              <a:rPr lang="en-US" dirty="0" smtClean="0"/>
              <a:t>His </a:t>
            </a:r>
            <a:r>
              <a:rPr lang="en-US" dirty="0"/>
              <a:t>love of nature helped create his world-famous garden, as well as nurture his artistic style. </a:t>
            </a:r>
            <a:endParaRPr lang="en-US" dirty="0" smtClean="0"/>
          </a:p>
          <a:p>
            <a:pPr marL="171450" indent="-171450">
              <a:buFont typeface="Arial" panose="020B0604020202020204" pitchFamily="34" charset="0"/>
              <a:buChar char="•"/>
            </a:pPr>
            <a:r>
              <a:rPr lang="en-US" dirty="0" smtClean="0"/>
              <a:t>He </a:t>
            </a:r>
            <a:r>
              <a:rPr lang="en-US" dirty="0"/>
              <a:t>redesigned, adjusted, and developed his garden, perfecting nature’s compositions and enabling him to capture glorious moments that shaped his impressionistic art.</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a:t>
            </a:fld>
            <a:endParaRPr lang="en-US"/>
          </a:p>
        </p:txBody>
      </p:sp>
    </p:spTree>
    <p:extLst>
      <p:ext uri="{BB962C8B-B14F-4D97-AF65-F5344CB8AC3E}">
        <p14:creationId xmlns:p14="http://schemas.microsoft.com/office/powerpoint/2010/main" val="420359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smtClean="0"/>
              <a:t>The sensation of shimmer set Monet’s garden plantings apart. To achieve this effect, he combined the following five elements into a planting: </a:t>
            </a:r>
          </a:p>
          <a:p>
            <a:pPr marL="176679" indent="-176679" defTabSz="942289">
              <a:buFont typeface="Arial" panose="020B0604020202020204" pitchFamily="34" charset="0"/>
              <a:buChar char="•"/>
              <a:defRPr/>
            </a:pPr>
            <a:r>
              <a:rPr lang="en-US" dirty="0" smtClean="0"/>
              <a:t>White flowers sprinkled throughout the garden, </a:t>
            </a:r>
          </a:p>
          <a:p>
            <a:pPr marL="176679" indent="-176679" defTabSz="942289">
              <a:buFont typeface="Arial" panose="020B0604020202020204" pitchFamily="34" charset="0"/>
              <a:buChar char="•"/>
              <a:defRPr/>
            </a:pPr>
            <a:r>
              <a:rPr lang="en-US" dirty="0" smtClean="0"/>
              <a:t>fleecy foliage, </a:t>
            </a:r>
          </a:p>
          <a:p>
            <a:pPr marL="176679" indent="-176679" defTabSz="942289">
              <a:buFont typeface="Arial" panose="020B0604020202020204" pitchFamily="34" charset="0"/>
              <a:buChar char="•"/>
              <a:defRPr/>
            </a:pPr>
            <a:r>
              <a:rPr lang="en-US" dirty="0" smtClean="0"/>
              <a:t>translucent blooms, </a:t>
            </a:r>
          </a:p>
          <a:p>
            <a:pPr marL="176679" indent="-176679" defTabSz="942289">
              <a:buFont typeface="Arial" panose="020B0604020202020204" pitchFamily="34" charset="0"/>
              <a:buChar char="•"/>
              <a:defRPr/>
            </a:pPr>
            <a:r>
              <a:rPr lang="en-US" dirty="0" smtClean="0"/>
              <a:t>bi-colored flowers, and </a:t>
            </a:r>
          </a:p>
          <a:p>
            <a:pPr marL="176679" indent="-176679" defTabSz="942289">
              <a:buFont typeface="Arial" panose="020B0604020202020204" pitchFamily="34" charset="0"/>
              <a:buChar char="•"/>
              <a:defRPr/>
            </a:pPr>
            <a:r>
              <a:rPr lang="en-US" dirty="0" smtClean="0"/>
              <a:t>iridescent plants in the landscape design</a:t>
            </a:r>
            <a:endParaRPr lang="en-US" i="0" dirty="0" smtClean="0"/>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10</a:t>
            </a:fld>
            <a:endParaRPr lang="en-US"/>
          </a:p>
        </p:txBody>
      </p:sp>
    </p:spTree>
    <p:extLst>
      <p:ext uri="{BB962C8B-B14F-4D97-AF65-F5344CB8AC3E}">
        <p14:creationId xmlns:p14="http://schemas.microsoft.com/office/powerpoint/2010/main" val="103400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2289">
              <a:buFont typeface="Arial" panose="020B0604020202020204" pitchFamily="34" charset="0"/>
              <a:buChar char="•"/>
              <a:defRPr/>
            </a:pPr>
            <a:r>
              <a:rPr lang="en-US" i="0" dirty="0" smtClean="0"/>
              <a:t>To help produce sparkle in the landscape, Monet planted white flowers among bright, colorful flowers. </a:t>
            </a:r>
          </a:p>
          <a:p>
            <a:pPr marL="171450" indent="-171450" defTabSz="942289">
              <a:buFont typeface="Arial" panose="020B0604020202020204" pitchFamily="34" charset="0"/>
              <a:buChar char="•"/>
              <a:defRPr/>
            </a:pPr>
            <a:r>
              <a:rPr lang="en-US" i="0" dirty="0" smtClean="0"/>
              <a:t>For example, in one such planting, Monet scattered white peonies among showy highlights of blue, bicolored Irises</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11</a:t>
            </a:fld>
            <a:endParaRPr lang="en-US"/>
          </a:p>
        </p:txBody>
      </p:sp>
    </p:spTree>
    <p:extLst>
      <p:ext uri="{BB962C8B-B14F-4D97-AF65-F5344CB8AC3E}">
        <p14:creationId xmlns:p14="http://schemas.microsoft.com/office/powerpoint/2010/main" val="562203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12</a:t>
            </a:fld>
            <a:endParaRPr lang="en-US"/>
          </a:p>
        </p:txBody>
      </p:sp>
    </p:spTree>
    <p:extLst>
      <p:ext uri="{BB962C8B-B14F-4D97-AF65-F5344CB8AC3E}">
        <p14:creationId xmlns:p14="http://schemas.microsoft.com/office/powerpoint/2010/main" val="1605041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Imitate Monet’s “shimmer,” a stippling effect he achieved by growing small, white flowers here and there in the garden.  </a:t>
            </a:r>
            <a:endParaRPr lang="en-US" i="0" dirty="0"/>
          </a:p>
        </p:txBody>
      </p:sp>
      <p:sp>
        <p:nvSpPr>
          <p:cNvPr id="4" name="Slide Number Placeholder 3"/>
          <p:cNvSpPr>
            <a:spLocks noGrp="1"/>
          </p:cNvSpPr>
          <p:nvPr>
            <p:ph type="sldNum" sz="quarter" idx="10"/>
          </p:nvPr>
        </p:nvSpPr>
        <p:spPr/>
        <p:txBody>
          <a:bodyPr/>
          <a:lstStyle/>
          <a:p>
            <a:fld id="{DD5D1FDA-8D44-4CA9-B7F9-A9657ADF9B96}" type="slidenum">
              <a:rPr lang="en-US" smtClean="0"/>
              <a:t>13</a:t>
            </a:fld>
            <a:endParaRPr lang="en-US"/>
          </a:p>
        </p:txBody>
      </p:sp>
    </p:spTree>
    <p:extLst>
      <p:ext uri="{BB962C8B-B14F-4D97-AF65-F5344CB8AC3E}">
        <p14:creationId xmlns:p14="http://schemas.microsoft.com/office/powerpoint/2010/main" val="605393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0" dirty="0" smtClean="0">
                <a:solidFill>
                  <a:schemeClr val="tx1"/>
                </a:solidFill>
                <a:latin typeface="Arial" panose="020B0604020202020204" pitchFamily="34" charset="0"/>
                <a:cs typeface="Arial" panose="020B0604020202020204" pitchFamily="34" charset="0"/>
              </a:rPr>
              <a:t>Plants that light up the shade in your garden.</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14</a:t>
            </a:fld>
            <a:endParaRPr lang="en-US"/>
          </a:p>
        </p:txBody>
      </p:sp>
    </p:spTree>
    <p:extLst>
      <p:ext uri="{BB962C8B-B14F-4D97-AF65-F5344CB8AC3E}">
        <p14:creationId xmlns:p14="http://schemas.microsoft.com/office/powerpoint/2010/main" val="696941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he do it?</a:t>
            </a:r>
          </a:p>
          <a:p>
            <a:pPr marL="176679" indent="-176679">
              <a:buFont typeface="Arial" panose="020B0604020202020204" pitchFamily="34" charset="0"/>
              <a:buChar char="•"/>
            </a:pPr>
            <a:r>
              <a:rPr lang="en-US" dirty="0"/>
              <a:t>He used succession planting of colorful annuals and bulbs with perennials.</a:t>
            </a:r>
          </a:p>
          <a:p>
            <a:pPr marL="176679" indent="-176679">
              <a:buFont typeface="Arial" panose="020B0604020202020204" pitchFamily="34" charset="0"/>
              <a:buChar char="•"/>
            </a:pPr>
            <a:r>
              <a:rPr lang="en-US" dirty="0"/>
              <a:t>He planned colorful borders to bloom throughout the year.</a:t>
            </a:r>
          </a:p>
          <a:p>
            <a:pPr marL="176679" indent="-176679">
              <a:buFont typeface="Arial" panose="020B0604020202020204" pitchFamily="34" charset="0"/>
              <a:buChar char="•"/>
            </a:pPr>
            <a:r>
              <a:rPr lang="en-US" dirty="0"/>
              <a:t>Utilizing scale, he borrowed surrounding landscape to increase visual size of the garden.</a:t>
            </a:r>
          </a:p>
          <a:p>
            <a:pPr marL="176679" indent="-176679">
              <a:buFont typeface="Arial" panose="020B0604020202020204" pitchFamily="34" charset="0"/>
              <a:buChar char="•"/>
            </a:pPr>
            <a:r>
              <a:rPr lang="en-US" dirty="0"/>
              <a:t>He used large blocks of monochromatic colors, creating visual impact.</a:t>
            </a:r>
          </a:p>
          <a:p>
            <a:pPr marL="176679" indent="-176679">
              <a:buFont typeface="Arial" panose="020B0604020202020204" pitchFamily="34" charset="0"/>
              <a:buChar char="•"/>
            </a:pPr>
            <a:r>
              <a:rPr lang="en-US" dirty="0"/>
              <a:t>He also used complementary colors to intensify the visual interest.</a:t>
            </a:r>
          </a:p>
          <a:p>
            <a:pPr marL="176679" indent="-176679">
              <a:buFont typeface="Arial" panose="020B0604020202020204" pitchFamily="34" charset="0"/>
              <a:buChar char="•"/>
            </a:pPr>
            <a:r>
              <a:rPr lang="en-US" dirty="0"/>
              <a:t>He increased atmospheric effects of sunlight and mist by using specific colors</a:t>
            </a:r>
          </a:p>
          <a:p>
            <a:pPr marL="176679" indent="-176679">
              <a:buFont typeface="Arial" panose="020B0604020202020204" pitchFamily="34" charset="0"/>
              <a:buChar char="•"/>
            </a:pPr>
            <a:r>
              <a:rPr lang="en-US" dirty="0"/>
              <a:t>He used reflections of sky and landscape on water as a design feature and artistic</a:t>
            </a:r>
          </a:p>
          <a:p>
            <a:pPr marL="176679" indent="-176679">
              <a:buFont typeface="Arial" panose="020B0604020202020204" pitchFamily="34" charset="0"/>
              <a:buChar char="•"/>
            </a:pPr>
            <a:r>
              <a:rPr lang="en-US" dirty="0"/>
              <a:t>inspiration.</a:t>
            </a:r>
          </a:p>
          <a:p>
            <a:pPr marL="176679" indent="-176679">
              <a:buFont typeface="Arial" panose="020B0604020202020204" pitchFamily="34" charset="0"/>
              <a:buChar char="•"/>
            </a:pPr>
            <a:r>
              <a:rPr lang="en-US" dirty="0"/>
              <a:t>In the vegetable-flower garden, he planted a quilt-like pattern of lettuce and cabbage,</a:t>
            </a:r>
          </a:p>
          <a:p>
            <a:pPr marL="176679" indent="-176679">
              <a:buFont typeface="Arial" panose="020B0604020202020204" pitchFamily="34" charset="0"/>
              <a:buChar char="•"/>
            </a:pPr>
            <a:r>
              <a:rPr lang="en-US" dirty="0"/>
              <a:t>surrounded by pink peonies.</a:t>
            </a:r>
          </a:p>
          <a:p>
            <a:pPr marL="176679" indent="-176679">
              <a:buFont typeface="Arial" panose="020B0604020202020204" pitchFamily="34" charset="0"/>
              <a:buChar char="•"/>
            </a:pPr>
            <a:r>
              <a:rPr lang="en-US" dirty="0"/>
              <a:t>He worked, and reworked until he was dazzled.</a:t>
            </a:r>
          </a:p>
        </p:txBody>
      </p:sp>
      <p:sp>
        <p:nvSpPr>
          <p:cNvPr id="4" name="Slide Number Placeholder 3"/>
          <p:cNvSpPr>
            <a:spLocks noGrp="1"/>
          </p:cNvSpPr>
          <p:nvPr>
            <p:ph type="sldNum" sz="quarter" idx="10"/>
          </p:nvPr>
        </p:nvSpPr>
        <p:spPr/>
        <p:txBody>
          <a:bodyPr/>
          <a:lstStyle/>
          <a:p>
            <a:fld id="{DD5D1FDA-8D44-4CA9-B7F9-A9657ADF9B96}" type="slidenum">
              <a:rPr lang="en-US" smtClean="0"/>
              <a:t>15</a:t>
            </a:fld>
            <a:endParaRPr lang="en-US"/>
          </a:p>
        </p:txBody>
      </p:sp>
    </p:spTree>
    <p:extLst>
      <p:ext uri="{BB962C8B-B14F-4D97-AF65-F5344CB8AC3E}">
        <p14:creationId xmlns:p14="http://schemas.microsoft.com/office/powerpoint/2010/main" val="1832748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16</a:t>
            </a:fld>
            <a:endParaRPr lang="en-US"/>
          </a:p>
        </p:txBody>
      </p:sp>
    </p:spTree>
    <p:extLst>
      <p:ext uri="{BB962C8B-B14F-4D97-AF65-F5344CB8AC3E}">
        <p14:creationId xmlns:p14="http://schemas.microsoft.com/office/powerpoint/2010/main" val="5838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used large blocks of monochromatic colors, creating visual impact in his art.</a:t>
            </a:r>
          </a:p>
        </p:txBody>
      </p:sp>
      <p:sp>
        <p:nvSpPr>
          <p:cNvPr id="4" name="Slide Number Placeholder 3"/>
          <p:cNvSpPr>
            <a:spLocks noGrp="1"/>
          </p:cNvSpPr>
          <p:nvPr>
            <p:ph type="sldNum" sz="quarter" idx="10"/>
          </p:nvPr>
        </p:nvSpPr>
        <p:spPr/>
        <p:txBody>
          <a:bodyPr/>
          <a:lstStyle/>
          <a:p>
            <a:fld id="{DD5D1FDA-8D44-4CA9-B7F9-A9657ADF9B96}" type="slidenum">
              <a:rPr lang="en-US" smtClean="0"/>
              <a:t>17</a:t>
            </a:fld>
            <a:endParaRPr lang="en-US"/>
          </a:p>
        </p:txBody>
      </p:sp>
    </p:spTree>
    <p:extLst>
      <p:ext uri="{BB962C8B-B14F-4D97-AF65-F5344CB8AC3E}">
        <p14:creationId xmlns:p14="http://schemas.microsoft.com/office/powerpoint/2010/main" val="2189894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He used large blocks of monochromatic colors, creating visual impact in his garden.</a:t>
            </a:r>
            <a:endParaRPr lang="en-US" dirty="0" smtClean="0"/>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18</a:t>
            </a:fld>
            <a:endParaRPr lang="en-US"/>
          </a:p>
        </p:txBody>
      </p:sp>
    </p:spTree>
    <p:extLst>
      <p:ext uri="{BB962C8B-B14F-4D97-AF65-F5344CB8AC3E}">
        <p14:creationId xmlns:p14="http://schemas.microsoft.com/office/powerpoint/2010/main" val="231135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gently sloping “Norman Enclosure”, Monet’s backyard, offers an explosion of dahlias of all kinds, and amazing sunflowers, black eyed </a:t>
            </a:r>
            <a:r>
              <a:rPr lang="en-US" dirty="0" err="1" smtClean="0"/>
              <a:t>Susans</a:t>
            </a:r>
            <a:r>
              <a:rPr lang="en-US" dirty="0" smtClean="0"/>
              <a:t>, </a:t>
            </a:r>
            <a:r>
              <a:rPr lang="en-US" dirty="0" err="1" smtClean="0"/>
              <a:t>nicotinias</a:t>
            </a:r>
            <a:r>
              <a:rPr lang="en-US" dirty="0" smtClean="0"/>
              <a:t>, sages, nasturtiums, asters, cosmos, castor plants, zinnias, marigolds, </a:t>
            </a:r>
            <a:r>
              <a:rPr lang="en-US" dirty="0" err="1" smtClean="0"/>
              <a:t>daturas</a:t>
            </a:r>
            <a:r>
              <a:rPr lang="en-US" dirty="0" smtClean="0"/>
              <a:t>, fox tails, </a:t>
            </a:r>
            <a:r>
              <a:rPr lang="en-US" dirty="0" err="1" smtClean="0"/>
              <a:t>etc</a:t>
            </a:r>
            <a:r>
              <a:rPr lang="en-US" dirty="0" smtClean="0"/>
              <a:t> etc.</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19</a:t>
            </a:fld>
            <a:endParaRPr lang="en-US"/>
          </a:p>
        </p:txBody>
      </p:sp>
    </p:spTree>
    <p:extLst>
      <p:ext uri="{BB962C8B-B14F-4D97-AF65-F5344CB8AC3E}">
        <p14:creationId xmlns:p14="http://schemas.microsoft.com/office/powerpoint/2010/main" val="344541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Arguably the most important painter of gardens in the history of art, Monet was also an avid horticulturist who cultivated gardens wherever he lived. </a:t>
            </a:r>
          </a:p>
          <a:p>
            <a:pPr marL="171450" indent="-171450">
              <a:buFont typeface="Arial" panose="020B0604020202020204" pitchFamily="34" charset="0"/>
              <a:buChar char="•"/>
            </a:pPr>
            <a:r>
              <a:rPr lang="en-US" dirty="0" smtClean="0"/>
              <a:t>As early as the 1860s, a symbiotic relationship developed between his activities as a horticulturist and his paintings of gardens, a relationship that can be traced from his early years in Sainte-</a:t>
            </a:r>
            <a:r>
              <a:rPr lang="en-US" dirty="0" err="1" smtClean="0"/>
              <a:t>Adresse</a:t>
            </a:r>
            <a:r>
              <a:rPr lang="en-US" dirty="0" smtClean="0"/>
              <a:t> to his final months at </a:t>
            </a:r>
            <a:r>
              <a:rPr lang="en-US" dirty="0" err="1" smtClean="0"/>
              <a:t>Giverny</a:t>
            </a:r>
            <a:r>
              <a:rPr lang="en-US" dirty="0" smtClean="0"/>
              <a:t>. </a:t>
            </a:r>
          </a:p>
          <a:p>
            <a:pPr marL="171450" indent="-171450">
              <a:buFont typeface="Arial" panose="020B0604020202020204" pitchFamily="34" charset="0"/>
              <a:buChar char="•"/>
            </a:pPr>
            <a:r>
              <a:rPr lang="en-US" dirty="0" smtClean="0">
                <a:effectLst/>
              </a:rPr>
              <a:t>With the passing years he developed a passion for botany, exchanging plants with his friends Clemenceau and Caillebotte.  </a:t>
            </a:r>
          </a:p>
          <a:p>
            <a:pPr marL="171450" indent="-171450">
              <a:buFont typeface="Arial" panose="020B0604020202020204" pitchFamily="34" charset="0"/>
              <a:buChar char="•"/>
            </a:pPr>
            <a:r>
              <a:rPr lang="en-US" dirty="0" smtClean="0">
                <a:effectLst/>
              </a:rPr>
              <a:t>Always on the look-out for rare varieties, he bought young plants at great expense. "All my money goes into my garden," he said. But also: "I am in raptures.“</a:t>
            </a:r>
          </a:p>
          <a:p>
            <a:pPr marL="171450" indent="-171450">
              <a:buFont typeface="Arial" panose="020B0604020202020204" pitchFamily="34" charset="0"/>
              <a:buChar char="•"/>
            </a:pPr>
            <a:r>
              <a:rPr lang="en-US" i="0" dirty="0" smtClean="0"/>
              <a:t>At present, Monet’s garden in France displays 200,000 annuals, biennials, and perennials each year. Monet had a two and a half acre vegetable and flower garden on a separate property</a:t>
            </a:r>
          </a:p>
          <a:p>
            <a:endParaRPr lang="en-US" dirty="0" smtClean="0"/>
          </a:p>
          <a:p>
            <a:r>
              <a:rPr lang="en-US" dirty="0" smtClean="0"/>
              <a:t>“Apart</a:t>
            </a:r>
            <a:r>
              <a:rPr lang="en-US" baseline="0" dirty="0" smtClean="0"/>
              <a:t> from painting and gardening, I am good for nothing. My greatest masterpiece is my garden</a:t>
            </a:r>
            <a:r>
              <a:rPr lang="en-US" dirty="0" smtClean="0"/>
              <a:t>.” – Claude Monet</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2</a:t>
            </a:fld>
            <a:endParaRPr lang="en-US"/>
          </a:p>
        </p:txBody>
      </p:sp>
    </p:spTree>
    <p:extLst>
      <p:ext uri="{BB962C8B-B14F-4D97-AF65-F5344CB8AC3E}">
        <p14:creationId xmlns:p14="http://schemas.microsoft.com/office/powerpoint/2010/main" val="166768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Monochromatic: Use one color with its different values (tints, tones, and shades). </a:t>
            </a:r>
          </a:p>
          <a:p>
            <a:pPr marL="171450" indent="-171450">
              <a:buFont typeface="Arial" panose="020B0604020202020204" pitchFamily="34" charset="0"/>
              <a:buChar char="•"/>
            </a:pPr>
            <a:r>
              <a:rPr lang="en-US" dirty="0" smtClean="0"/>
              <a:t>This can be used to emphasize texture and details (bark, berries, foliage, and flower form) in the design. </a:t>
            </a:r>
          </a:p>
          <a:p>
            <a:pPr marL="171450" indent="-171450">
              <a:buFont typeface="Arial" panose="020B0604020202020204" pitchFamily="34" charset="0"/>
              <a:buChar char="•"/>
            </a:pPr>
            <a:r>
              <a:rPr lang="en-US" dirty="0" smtClean="0"/>
              <a:t>Since the color palette is less distracting to the eye, you are able to appreciate the architecture and the texture of the plants. </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20</a:t>
            </a:fld>
            <a:endParaRPr lang="en-US"/>
          </a:p>
        </p:txBody>
      </p:sp>
    </p:spTree>
    <p:extLst>
      <p:ext uri="{BB962C8B-B14F-4D97-AF65-F5344CB8AC3E}">
        <p14:creationId xmlns:p14="http://schemas.microsoft.com/office/powerpoint/2010/main" val="943857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Monochromatic: Use one color with its different values (tints, tones, and shades). </a:t>
            </a:r>
          </a:p>
          <a:p>
            <a:pPr marL="171450" indent="-171450">
              <a:buFont typeface="Arial" panose="020B0604020202020204" pitchFamily="34" charset="0"/>
              <a:buChar char="•"/>
            </a:pPr>
            <a:r>
              <a:rPr lang="en-US" dirty="0" smtClean="0"/>
              <a:t>This can be used to emphasize texture and details (bark, berries, foliage, and flower form) in the design. </a:t>
            </a:r>
          </a:p>
          <a:p>
            <a:pPr marL="171450" indent="-171450">
              <a:buFont typeface="Arial" panose="020B0604020202020204" pitchFamily="34" charset="0"/>
              <a:buChar char="•"/>
            </a:pPr>
            <a:r>
              <a:rPr lang="en-US" dirty="0" smtClean="0"/>
              <a:t>Since the color palette is less distracting to the eye, you are able to appreciate the architecture and the texture of the plants. </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21</a:t>
            </a:fld>
            <a:endParaRPr lang="en-US"/>
          </a:p>
        </p:txBody>
      </p:sp>
    </p:spTree>
    <p:extLst>
      <p:ext uri="{BB962C8B-B14F-4D97-AF65-F5344CB8AC3E}">
        <p14:creationId xmlns:p14="http://schemas.microsoft.com/office/powerpoint/2010/main" val="943857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used complementary colors to intensify the visual interest in his art.</a:t>
            </a:r>
          </a:p>
        </p:txBody>
      </p:sp>
      <p:sp>
        <p:nvSpPr>
          <p:cNvPr id="4" name="Slide Number Placeholder 3"/>
          <p:cNvSpPr>
            <a:spLocks noGrp="1"/>
          </p:cNvSpPr>
          <p:nvPr>
            <p:ph type="sldNum" sz="quarter" idx="10"/>
          </p:nvPr>
        </p:nvSpPr>
        <p:spPr/>
        <p:txBody>
          <a:bodyPr/>
          <a:lstStyle/>
          <a:p>
            <a:fld id="{DD5D1FDA-8D44-4CA9-B7F9-A9657ADF9B96}" type="slidenum">
              <a:rPr lang="en-US" smtClean="0"/>
              <a:t>22</a:t>
            </a:fld>
            <a:endParaRPr lang="en-US"/>
          </a:p>
        </p:txBody>
      </p:sp>
    </p:spTree>
    <p:extLst>
      <p:ext uri="{BB962C8B-B14F-4D97-AF65-F5344CB8AC3E}">
        <p14:creationId xmlns:p14="http://schemas.microsoft.com/office/powerpoint/2010/main" val="4239351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Monet returned from painting in the garden, he would be welcomed with a riot of colorful flowering plants growing under the “Grande </a:t>
            </a:r>
            <a:r>
              <a:rPr lang="en-US" dirty="0" err="1"/>
              <a:t>Allée</a:t>
            </a:r>
            <a:r>
              <a:rPr lang="en-US" dirty="0"/>
              <a:t> Tunnel.” This made quite the entrance from the gate to the house. White, pink, rose, or lavender </a:t>
            </a:r>
            <a:r>
              <a:rPr lang="en-US" dirty="0" err="1"/>
              <a:t>Penstemon</a:t>
            </a:r>
            <a:r>
              <a:rPr lang="en-US" dirty="0"/>
              <a:t> and stock three feet high graced the path. Later, flowering red Phlox, reaching three to five feet in height, enriched the color scheme. Flowering hollyhocks (</a:t>
            </a:r>
            <a:r>
              <a:rPr lang="en-US" i="1" dirty="0" err="1"/>
              <a:t>Alcea</a:t>
            </a:r>
            <a:r>
              <a:rPr lang="en-US" dirty="0"/>
              <a:t>) in soft pastels, foxgloves (</a:t>
            </a:r>
            <a:r>
              <a:rPr lang="en-US" i="1" dirty="0"/>
              <a:t>Digitalis</a:t>
            </a:r>
            <a:r>
              <a:rPr lang="en-US" dirty="0"/>
              <a:t>) in deep mauves and purples, and larkspur (</a:t>
            </a:r>
            <a:r>
              <a:rPr lang="en-US" i="1" dirty="0"/>
              <a:t>Delphinium</a:t>
            </a:r>
            <a:r>
              <a:rPr lang="en-US" dirty="0"/>
              <a:t>) in many shades of blue shot color into the sky.</a:t>
            </a:r>
          </a:p>
        </p:txBody>
      </p:sp>
      <p:sp>
        <p:nvSpPr>
          <p:cNvPr id="4" name="Slide Number Placeholder 3"/>
          <p:cNvSpPr>
            <a:spLocks noGrp="1"/>
          </p:cNvSpPr>
          <p:nvPr>
            <p:ph type="sldNum" sz="quarter" idx="10"/>
          </p:nvPr>
        </p:nvSpPr>
        <p:spPr/>
        <p:txBody>
          <a:bodyPr/>
          <a:lstStyle/>
          <a:p>
            <a:fld id="{DD5D1FDA-8D44-4CA9-B7F9-A9657ADF9B96}" type="slidenum">
              <a:rPr lang="en-US" smtClean="0"/>
              <a:t>23</a:t>
            </a:fld>
            <a:endParaRPr lang="en-US"/>
          </a:p>
        </p:txBody>
      </p:sp>
    </p:spTree>
    <p:extLst>
      <p:ext uri="{BB962C8B-B14F-4D97-AF65-F5344CB8AC3E}">
        <p14:creationId xmlns:p14="http://schemas.microsoft.com/office/powerpoint/2010/main" val="2998957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Complementary colors in your</a:t>
            </a:r>
            <a:r>
              <a:rPr lang="en-US" baseline="0" dirty="0" smtClean="0"/>
              <a:t> garden</a:t>
            </a:r>
          </a:p>
          <a:p>
            <a:pPr marL="171450" indent="-171450">
              <a:buFont typeface="Arial" panose="020B0604020202020204" pitchFamily="34" charset="0"/>
              <a:buChar char="•"/>
            </a:pPr>
            <a:r>
              <a:rPr lang="en-US" baseline="0" dirty="0" smtClean="0"/>
              <a:t>When used together, complementary colors intensify each other.</a:t>
            </a:r>
          </a:p>
        </p:txBody>
      </p:sp>
      <p:sp>
        <p:nvSpPr>
          <p:cNvPr id="4" name="Slide Number Placeholder 3"/>
          <p:cNvSpPr>
            <a:spLocks noGrp="1"/>
          </p:cNvSpPr>
          <p:nvPr>
            <p:ph type="sldNum" sz="quarter" idx="10"/>
          </p:nvPr>
        </p:nvSpPr>
        <p:spPr/>
        <p:txBody>
          <a:bodyPr/>
          <a:lstStyle/>
          <a:p>
            <a:fld id="{DD5D1FDA-8D44-4CA9-B7F9-A9657ADF9B96}" type="slidenum">
              <a:rPr lang="en-US" smtClean="0"/>
              <a:t>24</a:t>
            </a:fld>
            <a:endParaRPr lang="en-US"/>
          </a:p>
        </p:txBody>
      </p:sp>
    </p:spTree>
    <p:extLst>
      <p:ext uri="{BB962C8B-B14F-4D97-AF65-F5344CB8AC3E}">
        <p14:creationId xmlns:p14="http://schemas.microsoft.com/office/powerpoint/2010/main" val="2798125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ffectLst/>
              </a:rPr>
              <a:t>Typical complementary color combinations are orange and blue, red and green, yellow and purple, and green and hot pink.</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25</a:t>
            </a:fld>
            <a:endParaRPr lang="en-US"/>
          </a:p>
        </p:txBody>
      </p:sp>
    </p:spTree>
    <p:extLst>
      <p:ext uri="{BB962C8B-B14F-4D97-AF65-F5344CB8AC3E}">
        <p14:creationId xmlns:p14="http://schemas.microsoft.com/office/powerpoint/2010/main" val="1948399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Monet’s favorite color combinations:</a:t>
            </a:r>
            <a:r>
              <a:rPr lang="en-US" baseline="0" dirty="0" smtClean="0"/>
              <a:t> blue and pink in his art and garden</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30</a:t>
            </a:fld>
            <a:endParaRPr lang="en-US"/>
          </a:p>
        </p:txBody>
      </p:sp>
    </p:spTree>
    <p:extLst>
      <p:ext uri="{BB962C8B-B14F-4D97-AF65-F5344CB8AC3E}">
        <p14:creationId xmlns:p14="http://schemas.microsoft.com/office/powerpoint/2010/main" val="790218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Monet’s favorite color combinations:</a:t>
            </a:r>
            <a:r>
              <a:rPr lang="en-US" baseline="0" dirty="0" smtClean="0"/>
              <a:t> blue and pink in your garden</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31</a:t>
            </a:fld>
            <a:endParaRPr lang="en-US"/>
          </a:p>
        </p:txBody>
      </p:sp>
    </p:spTree>
    <p:extLst>
      <p:ext uri="{BB962C8B-B14F-4D97-AF65-F5344CB8AC3E}">
        <p14:creationId xmlns:p14="http://schemas.microsoft.com/office/powerpoint/2010/main" val="790218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Monet’s favorite color combinations: yellow</a:t>
            </a:r>
            <a:r>
              <a:rPr lang="en-US" baseline="0" dirty="0" smtClean="0"/>
              <a:t> and blue in his art and garden</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32</a:t>
            </a:fld>
            <a:endParaRPr lang="en-US"/>
          </a:p>
        </p:txBody>
      </p:sp>
    </p:spTree>
    <p:extLst>
      <p:ext uri="{BB962C8B-B14F-4D97-AF65-F5344CB8AC3E}">
        <p14:creationId xmlns:p14="http://schemas.microsoft.com/office/powerpoint/2010/main" val="4050116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Monet’s favorite color combinations: yellow</a:t>
            </a:r>
            <a:r>
              <a:rPr lang="en-US" baseline="0" dirty="0" smtClean="0"/>
              <a:t> and blue in your garden</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33</a:t>
            </a:fld>
            <a:endParaRPr lang="en-US"/>
          </a:p>
        </p:txBody>
      </p:sp>
    </p:spTree>
    <p:extLst>
      <p:ext uri="{BB962C8B-B14F-4D97-AF65-F5344CB8AC3E}">
        <p14:creationId xmlns:p14="http://schemas.microsoft.com/office/powerpoint/2010/main" val="405011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Arial" panose="020B0604020202020204" pitchFamily="34" charset="0"/>
                <a:cs typeface="Arial" panose="020B0604020202020204" pitchFamily="34" charset="0"/>
              </a:rPr>
              <a:t>Some of the influences of Monet’s garden on today’s gardeners are clearly that gardens are works of art using design, color, light, movement, time, and seasonal change as sanctuaries and sources of inspiration. </a:t>
            </a:r>
            <a:endParaRPr lang="en-US" dirty="0" smtClean="0">
              <a:latin typeface="Arial" panose="020B0604020202020204" pitchFamily="34" charset="0"/>
              <a:cs typeface="Arial" panose="020B0604020202020204" pitchFamily="34" charset="0"/>
            </a:endParaRPr>
          </a:p>
          <a:p>
            <a:pPr defTabSz="942289">
              <a:defRPr/>
            </a:pPr>
            <a:endParaRPr lang="en-US" dirty="0" smtClean="0">
              <a:latin typeface="Arial" panose="020B0604020202020204" pitchFamily="34" charset="0"/>
              <a:cs typeface="Arial" panose="020B0604020202020204" pitchFamily="34" charset="0"/>
            </a:endParaRPr>
          </a:p>
          <a:p>
            <a:r>
              <a:rPr lang="en-US" dirty="0" smtClean="0">
                <a:effectLst/>
              </a:rPr>
              <a:t>Claude Monet’s </a:t>
            </a:r>
            <a:r>
              <a:rPr lang="en-US" dirty="0" smtClean="0">
                <a:effectLst/>
                <a:hlinkClick r:id="rId3"/>
              </a:rPr>
              <a:t>gardens at </a:t>
            </a:r>
            <a:r>
              <a:rPr lang="en-US" dirty="0" err="1" smtClean="0">
                <a:effectLst/>
                <a:hlinkClick r:id="rId3"/>
              </a:rPr>
              <a:t>Giverny</a:t>
            </a:r>
            <a:r>
              <a:rPr lang="en-US" dirty="0" smtClean="0">
                <a:effectLst/>
              </a:rPr>
              <a:t> are like his paintings — brightly colored patches that are messy but balanced. Flowers were his brushstrokes, a bit untamed and slapdash, but part of a carefully composed design. Monet spent his last (and most creative) years cultivating his garden and his art at </a:t>
            </a:r>
            <a:r>
              <a:rPr lang="en-US" dirty="0" err="1" smtClean="0">
                <a:effectLst/>
              </a:rPr>
              <a:t>Giverny</a:t>
            </a:r>
            <a:r>
              <a:rPr lang="en-US" dirty="0" smtClean="0">
                <a:effectLst/>
              </a:rPr>
              <a:t>.</a:t>
            </a:r>
          </a:p>
          <a:p>
            <a:pPr defTabSz="942289">
              <a:defRPr/>
            </a:pPr>
            <a:endParaRPr lang="en-US" dirty="0">
              <a:latin typeface="Arial" panose="020B0604020202020204" pitchFamily="34" charset="0"/>
              <a:cs typeface="Arial" panose="020B0604020202020204" pitchFamily="34" charset="0"/>
            </a:endParaRPr>
          </a:p>
          <a:p>
            <a:endParaRPr lang="en-US" b="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a:t>
            </a:fld>
            <a:endParaRPr lang="en-US"/>
          </a:p>
        </p:txBody>
      </p:sp>
    </p:spTree>
    <p:extLst>
      <p:ext uri="{BB962C8B-B14F-4D97-AF65-F5344CB8AC3E}">
        <p14:creationId xmlns:p14="http://schemas.microsoft.com/office/powerpoint/2010/main" val="691987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Monet’s favorite color combinations:</a:t>
            </a:r>
            <a:r>
              <a:rPr lang="en-US" baseline="0" dirty="0" smtClean="0"/>
              <a:t> red &amp; green in his art and garden</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34</a:t>
            </a:fld>
            <a:endParaRPr lang="en-US"/>
          </a:p>
        </p:txBody>
      </p:sp>
    </p:spTree>
    <p:extLst>
      <p:ext uri="{BB962C8B-B14F-4D97-AF65-F5344CB8AC3E}">
        <p14:creationId xmlns:p14="http://schemas.microsoft.com/office/powerpoint/2010/main" val="1159463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Monet’s favorite color combinations:</a:t>
            </a:r>
            <a:r>
              <a:rPr lang="en-US" baseline="0" dirty="0" smtClean="0"/>
              <a:t> red &amp; green in your garden</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35</a:t>
            </a:fld>
            <a:endParaRPr lang="en-US"/>
          </a:p>
        </p:txBody>
      </p:sp>
    </p:spTree>
    <p:extLst>
      <p:ext uri="{BB962C8B-B14F-4D97-AF65-F5344CB8AC3E}">
        <p14:creationId xmlns:p14="http://schemas.microsoft.com/office/powerpoint/2010/main" val="1159463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Repetition</a:t>
            </a:r>
            <a:r>
              <a:rPr lang="en-US" baseline="0" dirty="0" smtClean="0"/>
              <a:t> of color in art</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37</a:t>
            </a:fld>
            <a:endParaRPr lang="en-US"/>
          </a:p>
        </p:txBody>
      </p:sp>
    </p:spTree>
    <p:extLst>
      <p:ext uri="{BB962C8B-B14F-4D97-AF65-F5344CB8AC3E}">
        <p14:creationId xmlns:p14="http://schemas.microsoft.com/office/powerpoint/2010/main" val="3656427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One of the key elements to make a strong design is repetition. </a:t>
            </a:r>
          </a:p>
          <a:p>
            <a:pPr marL="171450" indent="-171450">
              <a:buFont typeface="Arial" panose="020B0604020202020204" pitchFamily="34" charset="0"/>
              <a:buChar char="•"/>
            </a:pPr>
            <a:r>
              <a:rPr lang="en-US" dirty="0" smtClean="0"/>
              <a:t>Monet repeated color, plants, and architectural accents, which makes a big impact as opposed to using random dots of color here and there.</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38</a:t>
            </a:fld>
            <a:endParaRPr lang="en-US"/>
          </a:p>
        </p:txBody>
      </p:sp>
    </p:spTree>
    <p:extLst>
      <p:ext uri="{BB962C8B-B14F-4D97-AF65-F5344CB8AC3E}">
        <p14:creationId xmlns:p14="http://schemas.microsoft.com/office/powerpoint/2010/main" val="1347056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Plants, building materials, and color are repeated so they produce a feeling of order and cohesion. </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39</a:t>
            </a:fld>
            <a:endParaRPr lang="en-US"/>
          </a:p>
        </p:txBody>
      </p:sp>
    </p:spTree>
    <p:extLst>
      <p:ext uri="{BB962C8B-B14F-4D97-AF65-F5344CB8AC3E}">
        <p14:creationId xmlns:p14="http://schemas.microsoft.com/office/powerpoint/2010/main" val="2769738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Repetition of color visually</a:t>
            </a:r>
            <a:r>
              <a:rPr lang="en-US" baseline="0" dirty="0" smtClean="0"/>
              <a:t> unifies the space and prevents the look of randomness in the garden.</a:t>
            </a:r>
          </a:p>
          <a:p>
            <a:pPr marL="171450" indent="-171450">
              <a:buFont typeface="Arial" panose="020B0604020202020204" pitchFamily="34" charset="0"/>
              <a:buChar char="•"/>
            </a:pPr>
            <a:r>
              <a:rPr lang="en-US" baseline="0" dirty="0" smtClean="0"/>
              <a:t>This is an important tool for gardeners who love to collect plants but still want their gardens to have a cohesive look.</a:t>
            </a:r>
          </a:p>
          <a:p>
            <a:pPr marL="171450" indent="-171450">
              <a:buFont typeface="Arial" panose="020B0604020202020204" pitchFamily="34" charset="0"/>
              <a:buChar char="•"/>
            </a:pPr>
            <a:r>
              <a:rPr lang="en-US" baseline="0" dirty="0" smtClean="0"/>
              <a:t>Limit the plants to a set of 3 colors (</a:t>
            </a:r>
            <a:r>
              <a:rPr lang="en-US" baseline="0" dirty="0" err="1" smtClean="0"/>
              <a:t>eg</a:t>
            </a:r>
            <a:r>
              <a:rPr lang="en-US" baseline="0" dirty="0" smtClean="0"/>
              <a:t>., red, white and blue) and there is a good chance the repetition of colors will unify the space.</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40</a:t>
            </a:fld>
            <a:endParaRPr lang="en-US"/>
          </a:p>
        </p:txBody>
      </p:sp>
    </p:spTree>
    <p:extLst>
      <p:ext uri="{BB962C8B-B14F-4D97-AF65-F5344CB8AC3E}">
        <p14:creationId xmlns:p14="http://schemas.microsoft.com/office/powerpoint/2010/main" val="1168817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he do it?</a:t>
            </a:r>
          </a:p>
          <a:p>
            <a:pPr marL="176679" indent="-176679">
              <a:buFont typeface="Arial" panose="020B0604020202020204" pitchFamily="34" charset="0"/>
              <a:buChar char="•"/>
            </a:pPr>
            <a:r>
              <a:rPr lang="en-US" dirty="0"/>
              <a:t>He used succession planting of colorful annuals and bulbs with perennials.</a:t>
            </a:r>
          </a:p>
          <a:p>
            <a:pPr marL="176679" indent="-176679">
              <a:buFont typeface="Arial" panose="020B0604020202020204" pitchFamily="34" charset="0"/>
              <a:buChar char="•"/>
            </a:pPr>
            <a:r>
              <a:rPr lang="en-US" dirty="0"/>
              <a:t>He planned colorful borders to bloom throughout the year.</a:t>
            </a:r>
          </a:p>
          <a:p>
            <a:pPr marL="176679" indent="-176679">
              <a:buFont typeface="Arial" panose="020B0604020202020204" pitchFamily="34" charset="0"/>
              <a:buChar char="•"/>
            </a:pPr>
            <a:r>
              <a:rPr lang="en-US" dirty="0"/>
              <a:t>Utilizing scale, he borrowed surrounding landscape to increase visual size of the garden.</a:t>
            </a:r>
          </a:p>
          <a:p>
            <a:pPr marL="176679" indent="-176679">
              <a:buFont typeface="Arial" panose="020B0604020202020204" pitchFamily="34" charset="0"/>
              <a:buChar char="•"/>
            </a:pPr>
            <a:r>
              <a:rPr lang="en-US" dirty="0"/>
              <a:t>He used large blocks of monochromatic colors, creating visual impact.</a:t>
            </a:r>
          </a:p>
          <a:p>
            <a:pPr marL="176679" indent="-176679">
              <a:buFont typeface="Arial" panose="020B0604020202020204" pitchFamily="34" charset="0"/>
              <a:buChar char="•"/>
            </a:pPr>
            <a:r>
              <a:rPr lang="en-US" dirty="0"/>
              <a:t>He also used complementary colors to intensify the visual interest.</a:t>
            </a:r>
          </a:p>
          <a:p>
            <a:pPr marL="176679" indent="-176679">
              <a:buFont typeface="Arial" panose="020B0604020202020204" pitchFamily="34" charset="0"/>
              <a:buChar char="•"/>
            </a:pPr>
            <a:r>
              <a:rPr lang="en-US" dirty="0"/>
              <a:t>He increased atmospheric effects of sunlight and mist by using specific colors</a:t>
            </a:r>
          </a:p>
          <a:p>
            <a:pPr marL="176679" indent="-176679">
              <a:buFont typeface="Arial" panose="020B0604020202020204" pitchFamily="34" charset="0"/>
              <a:buChar char="•"/>
            </a:pPr>
            <a:r>
              <a:rPr lang="en-US" dirty="0"/>
              <a:t>He used reflections of sky and landscape on water as a design feature and artistic</a:t>
            </a:r>
          </a:p>
          <a:p>
            <a:pPr marL="176679" indent="-176679">
              <a:buFont typeface="Arial" panose="020B0604020202020204" pitchFamily="34" charset="0"/>
              <a:buChar char="•"/>
            </a:pPr>
            <a:r>
              <a:rPr lang="en-US" dirty="0"/>
              <a:t>inspiration.</a:t>
            </a:r>
          </a:p>
          <a:p>
            <a:pPr marL="176679" indent="-176679">
              <a:buFont typeface="Arial" panose="020B0604020202020204" pitchFamily="34" charset="0"/>
              <a:buChar char="•"/>
            </a:pPr>
            <a:r>
              <a:rPr lang="en-US" dirty="0"/>
              <a:t>In the vegetable-flower garden, he planted a quilt-like pattern of lettuce and cabbage,</a:t>
            </a:r>
          </a:p>
          <a:p>
            <a:pPr marL="176679" indent="-176679">
              <a:buFont typeface="Arial" panose="020B0604020202020204" pitchFamily="34" charset="0"/>
              <a:buChar char="•"/>
            </a:pPr>
            <a:r>
              <a:rPr lang="en-US" dirty="0"/>
              <a:t>surrounded by pink peonies.</a:t>
            </a:r>
          </a:p>
          <a:p>
            <a:pPr marL="176679" indent="-176679">
              <a:buFont typeface="Arial" panose="020B0604020202020204" pitchFamily="34" charset="0"/>
              <a:buChar char="•"/>
            </a:pPr>
            <a:r>
              <a:rPr lang="en-US" dirty="0"/>
              <a:t>He worked, and reworked until he was dazzled.</a:t>
            </a:r>
          </a:p>
        </p:txBody>
      </p:sp>
      <p:sp>
        <p:nvSpPr>
          <p:cNvPr id="4" name="Slide Number Placeholder 3"/>
          <p:cNvSpPr>
            <a:spLocks noGrp="1"/>
          </p:cNvSpPr>
          <p:nvPr>
            <p:ph type="sldNum" sz="quarter" idx="10"/>
          </p:nvPr>
        </p:nvSpPr>
        <p:spPr/>
        <p:txBody>
          <a:bodyPr/>
          <a:lstStyle/>
          <a:p>
            <a:fld id="{DD5D1FDA-8D44-4CA9-B7F9-A9657ADF9B96}" type="slidenum">
              <a:rPr lang="en-US" smtClean="0"/>
              <a:t>41</a:t>
            </a:fld>
            <a:endParaRPr lang="en-US"/>
          </a:p>
        </p:txBody>
      </p:sp>
    </p:spTree>
    <p:extLst>
      <p:ext uri="{BB962C8B-B14F-4D97-AF65-F5344CB8AC3E}">
        <p14:creationId xmlns:p14="http://schemas.microsoft.com/office/powerpoint/2010/main" val="1633339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Spring: The first main element to consider is structure.  Structure is important in the garden because it serves as a framework for the design.  Structural elements can be either plant material or hardscape. The use of evergreens or landscape plants with interesting bark or trunk formation can provide interest as well as functional elements such as patios, pathways, garden benches or water features. </a:t>
            </a:r>
            <a:r>
              <a:rPr lang="en-US" dirty="0"/>
              <a:t> In the above perennial garden, Blue Montgomery Globe Spruce overlooks the main garden adding vertical interest while </a:t>
            </a:r>
            <a:r>
              <a:rPr lang="en-US" dirty="0" err="1"/>
              <a:t>Juniperus</a:t>
            </a:r>
            <a:r>
              <a:rPr lang="en-US" dirty="0"/>
              <a:t> ‘Blue Star’, Spirea ‘</a:t>
            </a:r>
            <a:r>
              <a:rPr lang="en-US" dirty="0" err="1"/>
              <a:t>Goldflame</a:t>
            </a:r>
            <a:r>
              <a:rPr lang="en-US" dirty="0"/>
              <a:t>’, Dwarf Fountain Grass and perennial Lamb’s Ear serve as a framework or anchors for the garden bed in winter. A few pieces of moss rock here and there add some additional interest and dimension.  When discussing form and function consider the purpose you would like your landscape to achieve. If it is a quiet place you desire then perhaps adding a small stone patio and/or garden bench could create a peaceful retreat. If looking to attract wildlife then a birdbath or feeder could also be an addition or possibly a garden statue could provide some whimsy! </a:t>
            </a:r>
          </a:p>
          <a:p>
            <a:endParaRPr lang="en-US" dirty="0"/>
          </a:p>
          <a:p>
            <a:r>
              <a:rPr lang="en-US" b="1" dirty="0"/>
              <a:t>Summer: Color plays an important role and is more difficult to achieve in winter. Plant perennials that complement one another (warm and cool hues) and that have varying bloom times.  Add colorful shrubs such as Barberry and Gold Mop Cypress for additional interest. Take into consideration the fact that foliage and bloom colors of perennials and shrubs do change with each season. The idea is to disperse color equally among the four seasons. </a:t>
            </a:r>
            <a:r>
              <a:rPr lang="en-US" dirty="0"/>
              <a:t>Elements such as Dwarf Fountain Grass provide greenery in spring throughout summer and a take on a bronze appearance in fall and winter. Fall foliage on such perennials as </a:t>
            </a:r>
            <a:r>
              <a:rPr lang="en-US" dirty="0" err="1"/>
              <a:t>Astilbe</a:t>
            </a:r>
            <a:r>
              <a:rPr lang="en-US" dirty="0"/>
              <a:t> and Daylily turn a vibrant orange and gold while </a:t>
            </a:r>
            <a:r>
              <a:rPr lang="en-US" dirty="0" err="1"/>
              <a:t>Hosta</a:t>
            </a:r>
            <a:r>
              <a:rPr lang="en-US" dirty="0"/>
              <a:t> leaves turn a bright yellow. Lamb’s Ear’s soft white foliage can be seen along the garden border every season of the year and its pink flower spikes add extra interest in the summer.  In the winter months the blue evergreens such as Montgomery Spruce and Blue Star Juniper along with golden evergreens (Gold Mop Cypress and Gold Lace Juniper), Dwarf Fountain Grasses and Lamb’s Ear give just enough interest to get through those cold and snowy days.</a:t>
            </a:r>
          </a:p>
          <a:p>
            <a:endParaRPr lang="en-US" dirty="0"/>
          </a:p>
          <a:p>
            <a:r>
              <a:rPr lang="en-US" b="1" dirty="0"/>
              <a:t>Autumn: Without blooms texture becomes the primary design element. Texture refers to the size, shape, coarseness or smoothness of foliage and plays along with structure</a:t>
            </a:r>
            <a:r>
              <a:rPr lang="en-US" dirty="0"/>
              <a:t>. Some plants known for texture are </a:t>
            </a:r>
            <a:r>
              <a:rPr lang="en-US" dirty="0" err="1"/>
              <a:t>Hosta</a:t>
            </a:r>
            <a:r>
              <a:rPr lang="en-US" dirty="0"/>
              <a:t>, </a:t>
            </a:r>
            <a:r>
              <a:rPr lang="en-US" dirty="0" err="1"/>
              <a:t>Heuchera</a:t>
            </a:r>
            <a:r>
              <a:rPr lang="en-US" dirty="0"/>
              <a:t>, Daylily, and ornamental grasses. The incredible large and colorful foliage of </a:t>
            </a:r>
            <a:r>
              <a:rPr lang="en-US" dirty="0" err="1"/>
              <a:t>Heuchera</a:t>
            </a:r>
            <a:r>
              <a:rPr lang="en-US" dirty="0"/>
              <a:t>(Coral Bells) and graceful fronds of Daylily complement the broad veined variegated leaves of </a:t>
            </a:r>
            <a:r>
              <a:rPr lang="en-US" dirty="0" err="1"/>
              <a:t>Hosta</a:t>
            </a:r>
            <a:r>
              <a:rPr lang="en-US" dirty="0"/>
              <a:t> and narrow wispy blades of dwarf fountain grasses. The feathery foliage of </a:t>
            </a:r>
            <a:r>
              <a:rPr lang="en-US" dirty="0" err="1"/>
              <a:t>Astilbe</a:t>
            </a:r>
            <a:r>
              <a:rPr lang="en-US" dirty="0"/>
              <a:t> and the elongated smooth foliage of Lamb's ear make a great combination as well. Even the dried seed heads and stalks of saliva rise up above the garden to create landing pads for dragonflies in the fall.  Deciduous shrubs such as </a:t>
            </a:r>
            <a:r>
              <a:rPr lang="en-US" dirty="0" err="1"/>
              <a:t>spirea</a:t>
            </a:r>
            <a:r>
              <a:rPr lang="en-US" dirty="0"/>
              <a:t> and barberry add interesting foliage in spring, summer and fall and provide structure in winter. Add some evergreens which play an integral part in adding all the elements of structure, color, form and foliage to the landscape for all of the four seasons.  </a:t>
            </a:r>
          </a:p>
          <a:p>
            <a:endParaRPr lang="en-US" dirty="0"/>
          </a:p>
          <a:p>
            <a:r>
              <a:rPr lang="en-US" b="1" dirty="0"/>
              <a:t>Winter: Evergreens can be found in a variety of colors ranging from golds to blues and greens and textures ranging from broad-leaved evergreens to fine-needled varieties. They can also take on a variety of forms including rounded, horizontal or spreading, vertical and weeping. These elements can be placed accordingly to add width or height to a garden. </a:t>
            </a:r>
            <a:r>
              <a:rPr lang="en-US" dirty="0"/>
              <a:t> In this case the grafted Montgomery Globe Spruce provides a vertical element in the garden.  'Blue Star' Juniper, Spirea and Dwarf Fountain Grasses anchor each side of the garden bed and show continuity, uniformity and balance. Lamb's Ear frames the front of the perennial area. Looking further you can view Weeping Pussy Willow and Arborvitae (vertical) with Gold Mop Cypress and Barberry (Medium height and horizontal). That upper and lower sections of the garden have more detailed structure with evergreens and flowering shrubs with the perennial garden in the center.</a:t>
            </a:r>
          </a:p>
        </p:txBody>
      </p:sp>
      <p:sp>
        <p:nvSpPr>
          <p:cNvPr id="4" name="Slide Number Placeholder 3"/>
          <p:cNvSpPr>
            <a:spLocks noGrp="1"/>
          </p:cNvSpPr>
          <p:nvPr>
            <p:ph type="sldNum" sz="quarter" idx="10"/>
          </p:nvPr>
        </p:nvSpPr>
        <p:spPr/>
        <p:txBody>
          <a:bodyPr/>
          <a:lstStyle/>
          <a:p>
            <a:fld id="{DD5D1FDA-8D44-4CA9-B7F9-A9657ADF9B96}" type="slidenum">
              <a:rPr lang="en-US" smtClean="0"/>
              <a:t>42</a:t>
            </a:fld>
            <a:endParaRPr lang="en-US"/>
          </a:p>
        </p:txBody>
      </p:sp>
    </p:spTree>
    <p:extLst>
      <p:ext uri="{BB962C8B-B14F-4D97-AF65-F5344CB8AC3E}">
        <p14:creationId xmlns:p14="http://schemas.microsoft.com/office/powerpoint/2010/main" val="696880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Interplant</a:t>
            </a:r>
            <a:r>
              <a:rPr lang="en-US" dirty="0" smtClean="0"/>
              <a:t> flower bulbs with a carpet of low-growing annuals or perennials like pansies, violas, </a:t>
            </a:r>
            <a:r>
              <a:rPr lang="en-US" dirty="0" err="1" smtClean="0"/>
              <a:t>arabis</a:t>
            </a:r>
            <a:r>
              <a:rPr lang="en-US" dirty="0" smtClean="0"/>
              <a:t> (rock cress), </a:t>
            </a:r>
            <a:r>
              <a:rPr lang="en-US" dirty="0" err="1" smtClean="0"/>
              <a:t>aubrieta</a:t>
            </a:r>
            <a:r>
              <a:rPr lang="en-US" dirty="0" smtClean="0"/>
              <a:t>, campanula, </a:t>
            </a:r>
            <a:r>
              <a:rPr lang="en-US" dirty="0" err="1" smtClean="0">
                <a:hlinkClick r:id="rId3"/>
              </a:rPr>
              <a:t>cerastium</a:t>
            </a:r>
            <a:r>
              <a:rPr lang="en-US" dirty="0" smtClean="0">
                <a:hlinkClick r:id="rId3"/>
              </a:rPr>
              <a:t> (snow in summer)</a:t>
            </a:r>
            <a:r>
              <a:rPr lang="en-US" dirty="0" smtClean="0"/>
              <a:t>, </a:t>
            </a:r>
            <a:r>
              <a:rPr lang="en-US" dirty="0" err="1" smtClean="0"/>
              <a:t>cotula</a:t>
            </a:r>
            <a:r>
              <a:rPr lang="en-US" dirty="0" smtClean="0"/>
              <a:t>, </a:t>
            </a:r>
            <a:r>
              <a:rPr lang="en-US" dirty="0" err="1" smtClean="0"/>
              <a:t>erodium</a:t>
            </a:r>
            <a:r>
              <a:rPr lang="en-US" dirty="0" smtClean="0"/>
              <a:t>, </a:t>
            </a:r>
            <a:r>
              <a:rPr lang="en-US" dirty="0" smtClean="0">
                <a:hlinkClick r:id="rId4" tooltip="One Tough Cookie: Plants that Can Take the Heat"/>
              </a:rPr>
              <a:t>hardy geranium</a:t>
            </a:r>
            <a:r>
              <a:rPr lang="en-US" dirty="0" smtClean="0"/>
              <a:t>, </a:t>
            </a:r>
            <a:r>
              <a:rPr lang="en-US" dirty="0" err="1" smtClean="0"/>
              <a:t>iberis</a:t>
            </a:r>
            <a:r>
              <a:rPr lang="en-US" dirty="0" smtClean="0"/>
              <a:t> (candytuft), blue star creeper, wire vine, </a:t>
            </a:r>
            <a:r>
              <a:rPr lang="en-US" dirty="0" err="1" smtClean="0"/>
              <a:t>corsican</a:t>
            </a:r>
            <a:r>
              <a:rPr lang="en-US" dirty="0" smtClean="0"/>
              <a:t> mint, creeping phlox, creeping thyme just to name a few.</a:t>
            </a:r>
          </a:p>
          <a:p>
            <a:pPr marL="171450" indent="-171450">
              <a:buFont typeface="Arial" panose="020B0604020202020204" pitchFamily="34" charset="0"/>
              <a:buChar char="•"/>
            </a:pPr>
            <a:r>
              <a:rPr lang="en-US" dirty="0" smtClean="0"/>
              <a:t>These combination plantings give you </a:t>
            </a:r>
            <a:r>
              <a:rPr lang="en-US" b="1" dirty="0" smtClean="0"/>
              <a:t>two layers of color and a longer blooming season</a:t>
            </a:r>
            <a:endParaRPr lang="en-US" dirty="0" smtClean="0"/>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43</a:t>
            </a:fld>
            <a:endParaRPr lang="en-US"/>
          </a:p>
        </p:txBody>
      </p:sp>
    </p:spTree>
    <p:extLst>
      <p:ext uri="{BB962C8B-B14F-4D97-AF65-F5344CB8AC3E}">
        <p14:creationId xmlns:p14="http://schemas.microsoft.com/office/powerpoint/2010/main" val="550378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Monet’s flower garden at </a:t>
            </a:r>
            <a:r>
              <a:rPr lang="en-US" dirty="0" err="1" smtClean="0"/>
              <a:t>Giverny</a:t>
            </a:r>
            <a:r>
              <a:rPr lang="en-US" dirty="0" smtClean="0"/>
              <a:t>, a beautiful  border covers the feet of the espaliered apple trees.</a:t>
            </a:r>
          </a:p>
          <a:p>
            <a:pPr marL="171450" indent="-171450">
              <a:buFont typeface="Arial" panose="020B0604020202020204" pitchFamily="34" charset="0"/>
              <a:buChar char="•"/>
            </a:pPr>
            <a:r>
              <a:rPr lang="en-US" dirty="0" smtClean="0"/>
              <a:t>These colorful cushions are made of begonias </a:t>
            </a:r>
            <a:r>
              <a:rPr lang="en-US" dirty="0" err="1" smtClean="0"/>
              <a:t>boliviensis</a:t>
            </a:r>
            <a:r>
              <a:rPr lang="en-US" dirty="0" smtClean="0"/>
              <a:t>, whose lovely leaves resemble angel wings, combined with pink begonias </a:t>
            </a:r>
            <a:r>
              <a:rPr lang="en-US" dirty="0" err="1" smtClean="0"/>
              <a:t>semperflorens</a:t>
            </a:r>
            <a:r>
              <a:rPr lang="en-US" dirty="0" smtClean="0"/>
              <a:t>, four o’clock plants and polka dot plants.</a:t>
            </a:r>
          </a:p>
          <a:p>
            <a:pPr marL="171450" indent="-171450">
              <a:buFont typeface="Arial" panose="020B0604020202020204" pitchFamily="34" charset="0"/>
              <a:buChar char="•"/>
            </a:pPr>
            <a:r>
              <a:rPr lang="en-US" dirty="0" smtClean="0"/>
              <a:t>The latter is often used in planters but it is also a very nice ground cover, that brings color and doesn’t need deadheading.</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44</a:t>
            </a:fld>
            <a:endParaRPr lang="en-US"/>
          </a:p>
        </p:txBody>
      </p:sp>
    </p:spTree>
    <p:extLst>
      <p:ext uri="{BB962C8B-B14F-4D97-AF65-F5344CB8AC3E}">
        <p14:creationId xmlns:p14="http://schemas.microsoft.com/office/powerpoint/2010/main" val="52543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he do it?</a:t>
            </a:r>
          </a:p>
          <a:p>
            <a:pPr marL="176679" indent="-176679">
              <a:buFont typeface="Arial" panose="020B0604020202020204" pitchFamily="34" charset="0"/>
              <a:buChar char="•"/>
            </a:pPr>
            <a:r>
              <a:rPr lang="en-US" dirty="0"/>
              <a:t>He used succession planting of colorful annuals and bulbs with perennials.</a:t>
            </a:r>
          </a:p>
          <a:p>
            <a:pPr marL="176679" indent="-176679">
              <a:buFont typeface="Arial" panose="020B0604020202020204" pitchFamily="34" charset="0"/>
              <a:buChar char="•"/>
            </a:pPr>
            <a:r>
              <a:rPr lang="en-US" dirty="0"/>
              <a:t>He planned colorful borders to bloom throughout the year.</a:t>
            </a:r>
          </a:p>
          <a:p>
            <a:pPr marL="176679" indent="-176679">
              <a:buFont typeface="Arial" panose="020B0604020202020204" pitchFamily="34" charset="0"/>
              <a:buChar char="•"/>
            </a:pPr>
            <a:r>
              <a:rPr lang="en-US" dirty="0"/>
              <a:t>Utilizing scale, he borrowed surrounding landscape to increase visual size of the garden.</a:t>
            </a:r>
          </a:p>
          <a:p>
            <a:pPr marL="176679" indent="-176679">
              <a:buFont typeface="Arial" panose="020B0604020202020204" pitchFamily="34" charset="0"/>
              <a:buChar char="•"/>
            </a:pPr>
            <a:r>
              <a:rPr lang="en-US" dirty="0"/>
              <a:t>He used large blocks of monochromatic colors, creating visual impact.</a:t>
            </a:r>
          </a:p>
          <a:p>
            <a:pPr marL="176679" indent="-176679">
              <a:buFont typeface="Arial" panose="020B0604020202020204" pitchFamily="34" charset="0"/>
              <a:buChar char="•"/>
            </a:pPr>
            <a:r>
              <a:rPr lang="en-US" dirty="0"/>
              <a:t>He also used complementary colors to intensify the visual interest.</a:t>
            </a:r>
          </a:p>
          <a:p>
            <a:pPr marL="176679" indent="-176679">
              <a:buFont typeface="Arial" panose="020B0604020202020204" pitchFamily="34" charset="0"/>
              <a:buChar char="•"/>
            </a:pPr>
            <a:r>
              <a:rPr lang="en-US" dirty="0"/>
              <a:t>He increased atmospheric effects of sunlight and mist by using specific colors</a:t>
            </a:r>
          </a:p>
          <a:p>
            <a:pPr marL="176679" indent="-176679">
              <a:buFont typeface="Arial" panose="020B0604020202020204" pitchFamily="34" charset="0"/>
              <a:buChar char="•"/>
            </a:pPr>
            <a:r>
              <a:rPr lang="en-US" dirty="0"/>
              <a:t>He used reflections of sky and landscape on water as a design feature and artistic</a:t>
            </a:r>
          </a:p>
          <a:p>
            <a:pPr marL="176679" indent="-176679">
              <a:buFont typeface="Arial" panose="020B0604020202020204" pitchFamily="34" charset="0"/>
              <a:buChar char="•"/>
            </a:pPr>
            <a:r>
              <a:rPr lang="en-US" dirty="0"/>
              <a:t>inspiration.</a:t>
            </a:r>
          </a:p>
          <a:p>
            <a:pPr marL="176679" indent="-176679">
              <a:buFont typeface="Arial" panose="020B0604020202020204" pitchFamily="34" charset="0"/>
              <a:buChar char="•"/>
            </a:pPr>
            <a:r>
              <a:rPr lang="en-US" dirty="0"/>
              <a:t>In the vegetable-flower garden, he planted a quilt-like pattern of lettuce and cabbage,</a:t>
            </a:r>
          </a:p>
          <a:p>
            <a:pPr marL="176679" indent="-176679">
              <a:buFont typeface="Arial" panose="020B0604020202020204" pitchFamily="34" charset="0"/>
              <a:buChar char="•"/>
            </a:pPr>
            <a:r>
              <a:rPr lang="en-US" dirty="0"/>
              <a:t>surrounded by pink peonies.</a:t>
            </a:r>
          </a:p>
          <a:p>
            <a:pPr marL="176679" indent="-176679">
              <a:buFont typeface="Arial" panose="020B0604020202020204" pitchFamily="34" charset="0"/>
              <a:buChar char="•"/>
            </a:pPr>
            <a:r>
              <a:rPr lang="en-US" dirty="0"/>
              <a:t>He worked, and reworked until he was dazzled.</a:t>
            </a:r>
          </a:p>
        </p:txBody>
      </p:sp>
      <p:sp>
        <p:nvSpPr>
          <p:cNvPr id="4" name="Slide Number Placeholder 3"/>
          <p:cNvSpPr>
            <a:spLocks noGrp="1"/>
          </p:cNvSpPr>
          <p:nvPr>
            <p:ph type="sldNum" sz="quarter" idx="10"/>
          </p:nvPr>
        </p:nvSpPr>
        <p:spPr/>
        <p:txBody>
          <a:bodyPr/>
          <a:lstStyle/>
          <a:p>
            <a:fld id="{DD5D1FDA-8D44-4CA9-B7F9-A9657ADF9B96}" type="slidenum">
              <a:rPr lang="en-US" smtClean="0"/>
              <a:t>4</a:t>
            </a:fld>
            <a:endParaRPr lang="en-US"/>
          </a:p>
        </p:txBody>
      </p:sp>
    </p:spTree>
    <p:extLst>
      <p:ext uri="{BB962C8B-B14F-4D97-AF65-F5344CB8AC3E}">
        <p14:creationId xmlns:p14="http://schemas.microsoft.com/office/powerpoint/2010/main" val="750728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Colorful border in Monet’s garden</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45</a:t>
            </a:fld>
            <a:endParaRPr lang="en-US"/>
          </a:p>
        </p:txBody>
      </p:sp>
    </p:spTree>
    <p:extLst>
      <p:ext uri="{BB962C8B-B14F-4D97-AF65-F5344CB8AC3E}">
        <p14:creationId xmlns:p14="http://schemas.microsoft.com/office/powerpoint/2010/main" val="1584567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5D1FDA-8D44-4CA9-B7F9-A9657ADF9B96}" type="slidenum">
              <a:rPr lang="en-US" smtClean="0"/>
              <a:t>46</a:t>
            </a:fld>
            <a:endParaRPr lang="en-US"/>
          </a:p>
        </p:txBody>
      </p:sp>
    </p:spTree>
    <p:extLst>
      <p:ext uri="{BB962C8B-B14F-4D97-AF65-F5344CB8AC3E}">
        <p14:creationId xmlns:p14="http://schemas.microsoft.com/office/powerpoint/2010/main" val="1584942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Multi-seasonal interest in his art.</a:t>
            </a:r>
          </a:p>
          <a:p>
            <a:endParaRPr lang="en-US" dirty="0" smtClean="0"/>
          </a:p>
          <a:p>
            <a:pPr marL="171450" indent="-171450" defTabSz="942289">
              <a:buFont typeface="Arial" panose="020B0604020202020204" pitchFamily="34" charset="0"/>
              <a:buChar char="•"/>
              <a:defRPr/>
            </a:pPr>
            <a:r>
              <a:rPr lang="en-US" dirty="0" smtClean="0">
                <a:effectLst/>
              </a:rPr>
              <a:t>In 1890, Monet started renovating his garden, inspired by tranquil scenes from the Japanese prints he collected. </a:t>
            </a:r>
          </a:p>
          <a:p>
            <a:pPr marL="171450" indent="-171450" defTabSz="942289">
              <a:buFont typeface="Arial" panose="020B0604020202020204" pitchFamily="34" charset="0"/>
              <a:buChar char="•"/>
              <a:defRPr/>
            </a:pPr>
            <a:r>
              <a:rPr lang="en-US" dirty="0" smtClean="0">
                <a:effectLst/>
              </a:rPr>
              <a:t>He diverted a river to form a pond, planted willows and bamboo on the shores, filled the pond with water lilies, then crossed it with a wooden footbridge. </a:t>
            </a:r>
          </a:p>
          <a:p>
            <a:pPr marL="171450" indent="-171450" defTabSz="942289">
              <a:buFont typeface="Arial" panose="020B0604020202020204" pitchFamily="34" charset="0"/>
              <a:buChar char="•"/>
              <a:defRPr/>
            </a:pPr>
            <a:r>
              <a:rPr lang="en-US" dirty="0" smtClean="0">
                <a:effectLst/>
              </a:rPr>
              <a:t>As years passed, the bridge became overgrown with wisteria. He painted it at different times of day and year, exploring different color schemes.</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47</a:t>
            </a:fld>
            <a:endParaRPr lang="en-US"/>
          </a:p>
        </p:txBody>
      </p:sp>
    </p:spTree>
    <p:extLst>
      <p:ext uri="{BB962C8B-B14F-4D97-AF65-F5344CB8AC3E}">
        <p14:creationId xmlns:p14="http://schemas.microsoft.com/office/powerpoint/2010/main" val="1256430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He used succession planting of colorful annuals and bulbs with perennials to create multi-seasonal interest in his garden.</a:t>
            </a:r>
          </a:p>
        </p:txBody>
      </p:sp>
      <p:sp>
        <p:nvSpPr>
          <p:cNvPr id="4" name="Slide Number Placeholder 3"/>
          <p:cNvSpPr>
            <a:spLocks noGrp="1"/>
          </p:cNvSpPr>
          <p:nvPr>
            <p:ph type="sldNum" sz="quarter" idx="10"/>
          </p:nvPr>
        </p:nvSpPr>
        <p:spPr/>
        <p:txBody>
          <a:bodyPr/>
          <a:lstStyle/>
          <a:p>
            <a:fld id="{DD5D1FDA-8D44-4CA9-B7F9-A9657ADF9B96}" type="slidenum">
              <a:rPr lang="en-US" smtClean="0"/>
              <a:t>48</a:t>
            </a:fld>
            <a:endParaRPr lang="en-US"/>
          </a:p>
        </p:txBody>
      </p:sp>
    </p:spTree>
    <p:extLst>
      <p:ext uri="{BB962C8B-B14F-4D97-AF65-F5344CB8AC3E}">
        <p14:creationId xmlns:p14="http://schemas.microsoft.com/office/powerpoint/2010/main" val="1045526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Move beyond 2-week wonders.</a:t>
            </a:r>
            <a:r>
              <a:rPr lang="en-US" sz="1200" kern="1200" dirty="0" smtClean="0">
                <a:solidFill>
                  <a:schemeClr val="tx1"/>
                </a:solidFill>
                <a:effectLst/>
                <a:latin typeface="+mn-lt"/>
                <a:ea typeface="+mn-ea"/>
                <a:cs typeface="+mn-cs"/>
              </a:rPr>
              <a:t> Many of our over-used favorites are one-dimensional plants that peak only for a few weeks out of the whole year (azaleas, rhododendrons, lilacs, peonies, forsythia, burning bush, for example). If your yard is too heavy with those…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Look for hard-workers – plants that do more than one thing in one season.</a:t>
            </a:r>
            <a:r>
              <a:rPr lang="en-US" sz="1200" kern="1200" dirty="0" smtClean="0">
                <a:solidFill>
                  <a:schemeClr val="tx1"/>
                </a:solidFill>
                <a:effectLst/>
                <a:latin typeface="+mn-lt"/>
                <a:ea typeface="+mn-ea"/>
                <a:cs typeface="+mn-cs"/>
              </a:rPr>
              <a:t> Example: </a:t>
            </a:r>
            <a:r>
              <a:rPr lang="en-US" sz="1200" kern="1200" dirty="0" err="1" smtClean="0">
                <a:solidFill>
                  <a:schemeClr val="tx1"/>
                </a:solidFill>
                <a:effectLst/>
                <a:latin typeface="+mn-lt"/>
                <a:ea typeface="+mn-ea"/>
                <a:cs typeface="+mn-cs"/>
              </a:rPr>
              <a:t>oakleaf</a:t>
            </a:r>
            <a:r>
              <a:rPr lang="en-US" sz="1200" kern="1200" dirty="0" smtClean="0">
                <a:solidFill>
                  <a:schemeClr val="tx1"/>
                </a:solidFill>
                <a:effectLst/>
                <a:latin typeface="+mn-lt"/>
                <a:ea typeface="+mn-ea"/>
                <a:cs typeface="+mn-cs"/>
              </a:rPr>
              <a:t> hydrangea, which blooms white in late spring, gets burgundy foliage in fall and then shows off peeling bark when the leaves drop for winter.</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49</a:t>
            </a:fld>
            <a:endParaRPr lang="en-US"/>
          </a:p>
        </p:txBody>
      </p:sp>
    </p:spTree>
    <p:extLst>
      <p:ext uri="{BB962C8B-B14F-4D97-AF65-F5344CB8AC3E}">
        <p14:creationId xmlns:p14="http://schemas.microsoft.com/office/powerpoint/2010/main" val="236751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effectLst/>
              </a:rPr>
              <a:t>Fothergilla</a:t>
            </a:r>
            <a:r>
              <a:rPr lang="en-US" i="1" dirty="0" smtClean="0">
                <a:effectLst/>
              </a:rPr>
              <a:t> </a:t>
            </a:r>
            <a:r>
              <a:rPr lang="en-US" i="1" dirty="0" err="1" smtClean="0">
                <a:effectLst/>
              </a:rPr>
              <a:t>gardenii</a:t>
            </a:r>
            <a:r>
              <a:rPr lang="en-US" i="1" dirty="0" smtClean="0">
                <a:effectLst/>
              </a:rPr>
              <a:t> </a:t>
            </a:r>
            <a:r>
              <a:rPr lang="en-US" dirty="0" smtClean="0">
                <a:effectLst/>
              </a:rPr>
              <a:t>(</a:t>
            </a:r>
            <a:r>
              <a:rPr lang="en-US" b="1" dirty="0" smtClean="0">
                <a:effectLst/>
              </a:rPr>
              <a:t>Dwarf </a:t>
            </a:r>
            <a:r>
              <a:rPr lang="en-US" b="1" dirty="0" err="1" smtClean="0">
                <a:effectLst/>
              </a:rPr>
              <a:t>Fothergilla</a:t>
            </a:r>
            <a:r>
              <a:rPr lang="en-US" dirty="0" smtClean="0">
                <a:effectLst/>
              </a:rPr>
              <a:t>) is a U.S. native that grows two to four feet tall with a similar spread. It grows in full sun to partial shade and prefers--but does not demand--a slightly acid soil. Good drainage is important.</a:t>
            </a:r>
          </a:p>
          <a:p>
            <a:r>
              <a:rPr lang="en-US" dirty="0" smtClean="0">
                <a:effectLst/>
              </a:rPr>
              <a:t>"Ornamental features include small, fragrant white flowers in one to two-inch bottlebrush-like clusters in spring; leathery, dark green leaves resembling those of witch-hazel, and excellent fall color--a mix of yellow, orange, and scarlet," she said. "This plant, too, has no common serious problems.“</a:t>
            </a:r>
          </a:p>
          <a:p>
            <a:endParaRPr lang="en-US" dirty="0" smtClean="0">
              <a:effectLst/>
            </a:endParaRPr>
          </a:p>
          <a:p>
            <a:r>
              <a:rPr lang="en-US" i="1" dirty="0" err="1" smtClean="0">
                <a:effectLst/>
              </a:rPr>
              <a:t>Physocarpus</a:t>
            </a:r>
            <a:r>
              <a:rPr lang="en-US" i="1" dirty="0" smtClean="0">
                <a:effectLst/>
              </a:rPr>
              <a:t> </a:t>
            </a:r>
            <a:r>
              <a:rPr lang="en-US" i="1" dirty="0" err="1" smtClean="0">
                <a:effectLst/>
              </a:rPr>
              <a:t>opulifolius</a:t>
            </a:r>
            <a:r>
              <a:rPr lang="en-US" dirty="0" smtClean="0">
                <a:effectLst/>
              </a:rPr>
              <a:t> (</a:t>
            </a:r>
            <a:r>
              <a:rPr lang="en-US" b="1" dirty="0" smtClean="0">
                <a:effectLst/>
              </a:rPr>
              <a:t>Common Ninebark</a:t>
            </a:r>
            <a:r>
              <a:rPr lang="en-US" dirty="0" smtClean="0">
                <a:effectLst/>
              </a:rPr>
              <a:t>) is native to the United States and grows five to 10 feet tall with a similar to slightly larger spread and rounded form. It has upright, slightly arching stems. It grows in full sun to partial shade and is best in moist, well-drained soils. It can tolerate alkaline soil and both wet and dry sites.</a:t>
            </a:r>
          </a:p>
          <a:p>
            <a:r>
              <a:rPr lang="en-US" dirty="0" smtClean="0">
                <a:effectLst/>
              </a:rPr>
              <a:t>Ornamental features include clusters of small white or pinkish flowers in late spring and early summer; medium-green leaves, seldom marred by insects or diseases; mild yellow to reddish fall color; clusters of pinkish fruit capsules from late summer into fall; and peeling bark on older stems. This shrub also has no common serious problems.</a:t>
            </a:r>
          </a:p>
          <a:p>
            <a:r>
              <a:rPr lang="en-US" dirty="0" smtClean="0">
                <a:effectLst/>
              </a:rPr>
              <a:t>Cultivars include 'Diablo' with red-purple to maroon leaves and 'Summer Wine' which has wine-colored foliage and is about half the size of the species.</a:t>
            </a: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50</a:t>
            </a:fld>
            <a:endParaRPr lang="en-US"/>
          </a:p>
        </p:txBody>
      </p:sp>
    </p:spTree>
    <p:extLst>
      <p:ext uri="{BB962C8B-B14F-4D97-AF65-F5344CB8AC3E}">
        <p14:creationId xmlns:p14="http://schemas.microsoft.com/office/powerpoint/2010/main" val="12005478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he do it?</a:t>
            </a:r>
          </a:p>
          <a:p>
            <a:pPr marL="176679" indent="-176679">
              <a:buFont typeface="Arial" panose="020B0604020202020204" pitchFamily="34" charset="0"/>
              <a:buChar char="•"/>
            </a:pPr>
            <a:r>
              <a:rPr lang="en-US" dirty="0"/>
              <a:t>He used succession planting of colorful annuals and bulbs with perennials.</a:t>
            </a:r>
          </a:p>
          <a:p>
            <a:pPr marL="176679" indent="-176679">
              <a:buFont typeface="Arial" panose="020B0604020202020204" pitchFamily="34" charset="0"/>
              <a:buChar char="•"/>
            </a:pPr>
            <a:r>
              <a:rPr lang="en-US" dirty="0"/>
              <a:t>He planned colorful borders to bloom throughout the year.</a:t>
            </a:r>
          </a:p>
          <a:p>
            <a:pPr marL="176679" indent="-176679">
              <a:buFont typeface="Arial" panose="020B0604020202020204" pitchFamily="34" charset="0"/>
              <a:buChar char="•"/>
            </a:pPr>
            <a:r>
              <a:rPr lang="en-US" dirty="0"/>
              <a:t>Utilizing scale, he borrowed surrounding landscape to increase visual size of the garden.</a:t>
            </a:r>
          </a:p>
          <a:p>
            <a:pPr marL="176679" indent="-176679">
              <a:buFont typeface="Arial" panose="020B0604020202020204" pitchFamily="34" charset="0"/>
              <a:buChar char="•"/>
            </a:pPr>
            <a:r>
              <a:rPr lang="en-US" dirty="0"/>
              <a:t>He used large blocks of monochromatic colors, creating visual impact.</a:t>
            </a:r>
          </a:p>
          <a:p>
            <a:pPr marL="176679" indent="-176679">
              <a:buFont typeface="Arial" panose="020B0604020202020204" pitchFamily="34" charset="0"/>
              <a:buChar char="•"/>
            </a:pPr>
            <a:r>
              <a:rPr lang="en-US" dirty="0"/>
              <a:t>He also used complementary colors to intensify the visual interest.</a:t>
            </a:r>
          </a:p>
          <a:p>
            <a:pPr marL="176679" indent="-176679">
              <a:buFont typeface="Arial" panose="020B0604020202020204" pitchFamily="34" charset="0"/>
              <a:buChar char="•"/>
            </a:pPr>
            <a:r>
              <a:rPr lang="en-US" dirty="0"/>
              <a:t>He increased atmospheric effects of sunlight and mist by using specific colors</a:t>
            </a:r>
          </a:p>
          <a:p>
            <a:pPr marL="176679" indent="-176679">
              <a:buFont typeface="Arial" panose="020B0604020202020204" pitchFamily="34" charset="0"/>
              <a:buChar char="•"/>
            </a:pPr>
            <a:r>
              <a:rPr lang="en-US" dirty="0"/>
              <a:t>He used reflections of sky and landscape on water as a design feature and artistic</a:t>
            </a:r>
          </a:p>
          <a:p>
            <a:pPr marL="176679" indent="-176679">
              <a:buFont typeface="Arial" panose="020B0604020202020204" pitchFamily="34" charset="0"/>
              <a:buChar char="•"/>
            </a:pPr>
            <a:r>
              <a:rPr lang="en-US" dirty="0"/>
              <a:t>inspiration.</a:t>
            </a:r>
          </a:p>
          <a:p>
            <a:pPr marL="176679" indent="-176679">
              <a:buFont typeface="Arial" panose="020B0604020202020204" pitchFamily="34" charset="0"/>
              <a:buChar char="•"/>
            </a:pPr>
            <a:r>
              <a:rPr lang="en-US" dirty="0"/>
              <a:t>In the vegetable-flower garden, he planted a quilt-like pattern of lettuce and cabbage,</a:t>
            </a:r>
          </a:p>
          <a:p>
            <a:pPr marL="176679" indent="-176679">
              <a:buFont typeface="Arial" panose="020B0604020202020204" pitchFamily="34" charset="0"/>
              <a:buChar char="•"/>
            </a:pPr>
            <a:r>
              <a:rPr lang="en-US" dirty="0"/>
              <a:t>surrounded by pink peonies.</a:t>
            </a:r>
          </a:p>
          <a:p>
            <a:pPr marL="176679" indent="-176679">
              <a:buFont typeface="Arial" panose="020B0604020202020204" pitchFamily="34" charset="0"/>
              <a:buChar char="•"/>
            </a:pPr>
            <a:r>
              <a:rPr lang="en-US" dirty="0"/>
              <a:t>He worked, and reworked until he was dazzled.</a:t>
            </a:r>
          </a:p>
        </p:txBody>
      </p:sp>
      <p:sp>
        <p:nvSpPr>
          <p:cNvPr id="4" name="Slide Number Placeholder 3"/>
          <p:cNvSpPr>
            <a:spLocks noGrp="1"/>
          </p:cNvSpPr>
          <p:nvPr>
            <p:ph type="sldNum" sz="quarter" idx="10"/>
          </p:nvPr>
        </p:nvSpPr>
        <p:spPr/>
        <p:txBody>
          <a:bodyPr/>
          <a:lstStyle/>
          <a:p>
            <a:fld id="{DD5D1FDA-8D44-4CA9-B7F9-A9657ADF9B96}" type="slidenum">
              <a:rPr lang="en-US" smtClean="0"/>
              <a:t>52</a:t>
            </a:fld>
            <a:endParaRPr lang="en-US"/>
          </a:p>
        </p:txBody>
      </p:sp>
    </p:spTree>
    <p:extLst>
      <p:ext uri="{BB962C8B-B14F-4D97-AF65-F5344CB8AC3E}">
        <p14:creationId xmlns:p14="http://schemas.microsoft.com/office/powerpoint/2010/main" val="1771163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Use layers to showcase plants</a:t>
            </a:r>
            <a:endParaRPr lang="en-US" dirty="0" smtClean="0">
              <a:effectLst/>
            </a:endParaRPr>
          </a:p>
          <a:p>
            <a:pPr marL="171450" indent="-171450">
              <a:buFont typeface="Arial" panose="020B0604020202020204" pitchFamily="34" charset="0"/>
              <a:buChar char="•"/>
            </a:pPr>
            <a:r>
              <a:rPr lang="en-US" dirty="0" smtClean="0">
                <a:effectLst/>
              </a:rPr>
              <a:t>As you lay out your garden, plan for the tallest plants and flowers to go toward the back of the border or center of the bed, assuming you have access around the bed. </a:t>
            </a:r>
          </a:p>
          <a:p>
            <a:pPr marL="171450" indent="-171450">
              <a:buFont typeface="Arial" panose="020B0604020202020204" pitchFamily="34" charset="0"/>
              <a:buChar char="•"/>
            </a:pPr>
            <a:r>
              <a:rPr lang="en-US" dirty="0" smtClean="0">
                <a:effectLst/>
              </a:rPr>
              <a:t>Then plant out from there, layering down, so that the shortest plants are in the front. </a:t>
            </a:r>
          </a:p>
          <a:p>
            <a:pPr marL="171450" indent="-171450">
              <a:buFont typeface="Arial" panose="020B0604020202020204" pitchFamily="34" charset="0"/>
              <a:buChar char="•"/>
            </a:pPr>
            <a:r>
              <a:rPr lang="en-US" dirty="0" smtClean="0">
                <a:effectLst/>
              </a:rPr>
              <a:t>The best landscape designs use this technique. It allows the garden to appear full while showing off as many plants as possible.</a:t>
            </a:r>
          </a:p>
          <a:p>
            <a:endParaRPr lang="en-US" dirty="0" smtClean="0"/>
          </a:p>
          <a:p>
            <a:pPr marL="628650" lvl="1" indent="-171450">
              <a:buFont typeface="Arial" panose="020B0604020202020204" pitchFamily="34" charset="0"/>
              <a:buChar char="•"/>
            </a:pPr>
            <a:r>
              <a:rPr lang="en-US" dirty="0" smtClean="0"/>
              <a:t>Tall trees form a canopy.</a:t>
            </a:r>
          </a:p>
          <a:p>
            <a:pPr marL="628650" lvl="1" indent="-171450">
              <a:buFont typeface="Arial" panose="020B0604020202020204" pitchFamily="34" charset="0"/>
              <a:buChar char="•"/>
            </a:pPr>
            <a:r>
              <a:rPr lang="en-US" dirty="0" smtClean="0"/>
              <a:t>Understory trees form the mid-layer.</a:t>
            </a:r>
          </a:p>
          <a:p>
            <a:pPr marL="628650" lvl="1" indent="-171450">
              <a:buFont typeface="Arial" panose="020B0604020202020204" pitchFamily="34" charset="0"/>
              <a:buChar char="•"/>
            </a:pPr>
            <a:r>
              <a:rPr lang="en-US" dirty="0" smtClean="0"/>
              <a:t>Shrubs form the lower layer.</a:t>
            </a:r>
          </a:p>
          <a:p>
            <a:pPr marL="628650" lvl="1" indent="-171450">
              <a:buFont typeface="Arial" panose="020B0604020202020204" pitchFamily="34" charset="0"/>
              <a:buChar char="•"/>
            </a:pPr>
            <a:r>
              <a:rPr lang="en-US" dirty="0" smtClean="0"/>
              <a:t>Plants form the base layer.</a:t>
            </a:r>
          </a:p>
          <a:p>
            <a:pPr marL="628650" lvl="1" indent="-171450">
              <a:buFont typeface="Arial" panose="020B0604020202020204" pitchFamily="34" charset="0"/>
              <a:buChar char="•"/>
            </a:pPr>
            <a:r>
              <a:rPr lang="en-US" dirty="0" smtClean="0"/>
              <a:t>Turf forms the base.</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53</a:t>
            </a:fld>
            <a:endParaRPr lang="en-US"/>
          </a:p>
        </p:txBody>
      </p:sp>
    </p:spTree>
    <p:extLst>
      <p:ext uri="{BB962C8B-B14F-4D97-AF65-F5344CB8AC3E}">
        <p14:creationId xmlns:p14="http://schemas.microsoft.com/office/powerpoint/2010/main" val="1501561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Utilizing scale, he borrowed surrounding landscape to increase visual size of the garden.</a:t>
            </a:r>
          </a:p>
        </p:txBody>
      </p:sp>
      <p:sp>
        <p:nvSpPr>
          <p:cNvPr id="4" name="Slide Number Placeholder 3"/>
          <p:cNvSpPr>
            <a:spLocks noGrp="1"/>
          </p:cNvSpPr>
          <p:nvPr>
            <p:ph type="sldNum" sz="quarter" idx="10"/>
          </p:nvPr>
        </p:nvSpPr>
        <p:spPr/>
        <p:txBody>
          <a:bodyPr/>
          <a:lstStyle/>
          <a:p>
            <a:fld id="{DD5D1FDA-8D44-4CA9-B7F9-A9657ADF9B96}" type="slidenum">
              <a:rPr lang="en-US" smtClean="0"/>
              <a:t>54</a:t>
            </a:fld>
            <a:endParaRPr lang="en-US"/>
          </a:p>
        </p:txBody>
      </p:sp>
    </p:spTree>
    <p:extLst>
      <p:ext uri="{BB962C8B-B14F-4D97-AF65-F5344CB8AC3E}">
        <p14:creationId xmlns:p14="http://schemas.microsoft.com/office/powerpoint/2010/main" val="1996424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he do it?</a:t>
            </a:r>
          </a:p>
          <a:p>
            <a:pPr marL="176679" indent="-176679">
              <a:buFont typeface="Arial" panose="020B0604020202020204" pitchFamily="34" charset="0"/>
              <a:buChar char="•"/>
            </a:pPr>
            <a:r>
              <a:rPr lang="en-US" dirty="0"/>
              <a:t>He used succession planting of colorful annuals and bulbs with perennials.</a:t>
            </a:r>
          </a:p>
          <a:p>
            <a:pPr marL="176679" indent="-176679">
              <a:buFont typeface="Arial" panose="020B0604020202020204" pitchFamily="34" charset="0"/>
              <a:buChar char="•"/>
            </a:pPr>
            <a:r>
              <a:rPr lang="en-US" dirty="0"/>
              <a:t>He planned colorful borders to bloom throughout the year.</a:t>
            </a:r>
          </a:p>
          <a:p>
            <a:pPr marL="176679" indent="-176679">
              <a:buFont typeface="Arial" panose="020B0604020202020204" pitchFamily="34" charset="0"/>
              <a:buChar char="•"/>
            </a:pPr>
            <a:r>
              <a:rPr lang="en-US" dirty="0"/>
              <a:t>Utilizing scale, he borrowed surrounding landscape to increase visual size of the garden.</a:t>
            </a:r>
          </a:p>
          <a:p>
            <a:pPr marL="176679" indent="-176679">
              <a:buFont typeface="Arial" panose="020B0604020202020204" pitchFamily="34" charset="0"/>
              <a:buChar char="•"/>
            </a:pPr>
            <a:r>
              <a:rPr lang="en-US" dirty="0"/>
              <a:t>He used large blocks of monochromatic colors, creating visual impact.</a:t>
            </a:r>
          </a:p>
          <a:p>
            <a:pPr marL="176679" indent="-176679">
              <a:buFont typeface="Arial" panose="020B0604020202020204" pitchFamily="34" charset="0"/>
              <a:buChar char="•"/>
            </a:pPr>
            <a:r>
              <a:rPr lang="en-US" dirty="0"/>
              <a:t>He also used complementary colors to intensify the visual interest.</a:t>
            </a:r>
          </a:p>
          <a:p>
            <a:pPr marL="176679" indent="-176679">
              <a:buFont typeface="Arial" panose="020B0604020202020204" pitchFamily="34" charset="0"/>
              <a:buChar char="•"/>
            </a:pPr>
            <a:r>
              <a:rPr lang="en-US" dirty="0"/>
              <a:t>He increased atmospheric effects of sunlight and mist by using specific colors</a:t>
            </a:r>
          </a:p>
          <a:p>
            <a:pPr marL="176679" indent="-176679">
              <a:buFont typeface="Arial" panose="020B0604020202020204" pitchFamily="34" charset="0"/>
              <a:buChar char="•"/>
            </a:pPr>
            <a:r>
              <a:rPr lang="en-US" dirty="0"/>
              <a:t>He used reflections of sky and landscape on water as a design feature and artistic</a:t>
            </a:r>
          </a:p>
          <a:p>
            <a:pPr marL="176679" indent="-176679">
              <a:buFont typeface="Arial" panose="020B0604020202020204" pitchFamily="34" charset="0"/>
              <a:buChar char="•"/>
            </a:pPr>
            <a:r>
              <a:rPr lang="en-US" dirty="0"/>
              <a:t>inspiration.</a:t>
            </a:r>
          </a:p>
          <a:p>
            <a:pPr marL="176679" indent="-176679">
              <a:buFont typeface="Arial" panose="020B0604020202020204" pitchFamily="34" charset="0"/>
              <a:buChar char="•"/>
            </a:pPr>
            <a:r>
              <a:rPr lang="en-US" dirty="0"/>
              <a:t>In the vegetable-flower garden, he planted a quilt-like pattern of lettuce and cabbage,</a:t>
            </a:r>
          </a:p>
          <a:p>
            <a:pPr marL="176679" indent="-176679">
              <a:buFont typeface="Arial" panose="020B0604020202020204" pitchFamily="34" charset="0"/>
              <a:buChar char="•"/>
            </a:pPr>
            <a:r>
              <a:rPr lang="en-US" dirty="0"/>
              <a:t>surrounded by pink peonies.</a:t>
            </a:r>
          </a:p>
          <a:p>
            <a:pPr marL="176679" indent="-176679">
              <a:buFont typeface="Arial" panose="020B0604020202020204" pitchFamily="34" charset="0"/>
              <a:buChar char="•"/>
            </a:pPr>
            <a:r>
              <a:rPr lang="en-US" dirty="0"/>
              <a:t>He worked, and reworked until he was dazzled.</a:t>
            </a:r>
          </a:p>
        </p:txBody>
      </p:sp>
      <p:sp>
        <p:nvSpPr>
          <p:cNvPr id="4" name="Slide Number Placeholder 3"/>
          <p:cNvSpPr>
            <a:spLocks noGrp="1"/>
          </p:cNvSpPr>
          <p:nvPr>
            <p:ph type="sldNum" sz="quarter" idx="10"/>
          </p:nvPr>
        </p:nvSpPr>
        <p:spPr/>
        <p:txBody>
          <a:bodyPr/>
          <a:lstStyle/>
          <a:p>
            <a:fld id="{DD5D1FDA-8D44-4CA9-B7F9-A9657ADF9B96}" type="slidenum">
              <a:rPr lang="en-US" smtClean="0"/>
              <a:t>55</a:t>
            </a:fld>
            <a:endParaRPr lang="en-US"/>
          </a:p>
        </p:txBody>
      </p:sp>
    </p:spTree>
    <p:extLst>
      <p:ext uri="{BB962C8B-B14F-4D97-AF65-F5344CB8AC3E}">
        <p14:creationId xmlns:p14="http://schemas.microsoft.com/office/powerpoint/2010/main" val="183208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he do it?</a:t>
            </a:r>
          </a:p>
          <a:p>
            <a:pPr marL="176679" indent="-176679">
              <a:buFont typeface="Arial" panose="020B0604020202020204" pitchFamily="34" charset="0"/>
              <a:buChar char="•"/>
            </a:pPr>
            <a:r>
              <a:rPr lang="en-US" dirty="0"/>
              <a:t>He used succession planting of colorful annuals and bulbs with perennials.</a:t>
            </a:r>
          </a:p>
          <a:p>
            <a:pPr marL="176679" indent="-176679">
              <a:buFont typeface="Arial" panose="020B0604020202020204" pitchFamily="34" charset="0"/>
              <a:buChar char="•"/>
            </a:pPr>
            <a:r>
              <a:rPr lang="en-US" dirty="0"/>
              <a:t>He planned colorful borders to bloom throughout the year.</a:t>
            </a:r>
          </a:p>
          <a:p>
            <a:pPr marL="176679" indent="-176679">
              <a:buFont typeface="Arial" panose="020B0604020202020204" pitchFamily="34" charset="0"/>
              <a:buChar char="•"/>
            </a:pPr>
            <a:r>
              <a:rPr lang="en-US" dirty="0"/>
              <a:t>Utilizing scale, he borrowed surrounding landscape to increase visual size of the garden.</a:t>
            </a:r>
          </a:p>
          <a:p>
            <a:pPr marL="176679" indent="-176679">
              <a:buFont typeface="Arial" panose="020B0604020202020204" pitchFamily="34" charset="0"/>
              <a:buChar char="•"/>
            </a:pPr>
            <a:r>
              <a:rPr lang="en-US" dirty="0"/>
              <a:t>He used large blocks of monochromatic colors, creating visual impact.</a:t>
            </a:r>
          </a:p>
          <a:p>
            <a:pPr marL="176679" indent="-176679">
              <a:buFont typeface="Arial" panose="020B0604020202020204" pitchFamily="34" charset="0"/>
              <a:buChar char="•"/>
            </a:pPr>
            <a:r>
              <a:rPr lang="en-US" dirty="0"/>
              <a:t>He also used complementary colors to intensify the visual interest.</a:t>
            </a:r>
          </a:p>
          <a:p>
            <a:pPr marL="176679" indent="-176679">
              <a:buFont typeface="Arial" panose="020B0604020202020204" pitchFamily="34" charset="0"/>
              <a:buChar char="•"/>
            </a:pPr>
            <a:r>
              <a:rPr lang="en-US" dirty="0"/>
              <a:t>He increased atmospheric effects of sunlight and mist by using specific colors</a:t>
            </a:r>
          </a:p>
          <a:p>
            <a:pPr marL="176679" indent="-176679">
              <a:buFont typeface="Arial" panose="020B0604020202020204" pitchFamily="34" charset="0"/>
              <a:buChar char="•"/>
            </a:pPr>
            <a:r>
              <a:rPr lang="en-US" dirty="0"/>
              <a:t>He used reflections of sky and landscape on water as a design feature and artistic</a:t>
            </a:r>
          </a:p>
          <a:p>
            <a:pPr marL="176679" indent="-176679">
              <a:buFont typeface="Arial" panose="020B0604020202020204" pitchFamily="34" charset="0"/>
              <a:buChar char="•"/>
            </a:pPr>
            <a:r>
              <a:rPr lang="en-US" dirty="0"/>
              <a:t>inspiration.</a:t>
            </a:r>
          </a:p>
          <a:p>
            <a:pPr marL="176679" indent="-176679">
              <a:buFont typeface="Arial" panose="020B0604020202020204" pitchFamily="34" charset="0"/>
              <a:buChar char="•"/>
            </a:pPr>
            <a:r>
              <a:rPr lang="en-US" dirty="0"/>
              <a:t>In the vegetable-flower garden, he planted a quilt-like pattern of lettuce and cabbage,</a:t>
            </a:r>
          </a:p>
          <a:p>
            <a:pPr marL="176679" indent="-176679">
              <a:buFont typeface="Arial" panose="020B0604020202020204" pitchFamily="34" charset="0"/>
              <a:buChar char="•"/>
            </a:pPr>
            <a:r>
              <a:rPr lang="en-US" dirty="0"/>
              <a:t>surrounded by pink peonies.</a:t>
            </a:r>
          </a:p>
          <a:p>
            <a:pPr marL="176679" indent="-176679">
              <a:buFont typeface="Arial" panose="020B0604020202020204" pitchFamily="34" charset="0"/>
              <a:buChar char="•"/>
            </a:pPr>
            <a:r>
              <a:rPr lang="en-US" dirty="0"/>
              <a:t>He worked, and reworked until he was dazzled.</a:t>
            </a:r>
          </a:p>
        </p:txBody>
      </p:sp>
      <p:sp>
        <p:nvSpPr>
          <p:cNvPr id="4" name="Slide Number Placeholder 3"/>
          <p:cNvSpPr>
            <a:spLocks noGrp="1"/>
          </p:cNvSpPr>
          <p:nvPr>
            <p:ph type="sldNum" sz="quarter" idx="10"/>
          </p:nvPr>
        </p:nvSpPr>
        <p:spPr/>
        <p:txBody>
          <a:bodyPr/>
          <a:lstStyle/>
          <a:p>
            <a:fld id="{DD5D1FDA-8D44-4CA9-B7F9-A9657ADF9B96}" type="slidenum">
              <a:rPr lang="en-US" smtClean="0"/>
              <a:t>5</a:t>
            </a:fld>
            <a:endParaRPr lang="en-US"/>
          </a:p>
        </p:txBody>
      </p:sp>
    </p:spTree>
    <p:extLst>
      <p:ext uri="{BB962C8B-B14F-4D97-AF65-F5344CB8AC3E}">
        <p14:creationId xmlns:p14="http://schemas.microsoft.com/office/powerpoint/2010/main" val="1614046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2289">
              <a:buFont typeface="Arial" panose="020B0604020202020204" pitchFamily="34" charset="0"/>
              <a:buChar char="•"/>
              <a:defRPr/>
            </a:pPr>
            <a:r>
              <a:rPr lang="en-US" dirty="0" smtClean="0">
                <a:effectLst/>
              </a:rPr>
              <a:t>Although perennials are beautiful when in flower and can make for a stunning display, the blooms last only a couple of weeks in many cases so plan your design around form, texture and color of the foliage. </a:t>
            </a:r>
          </a:p>
          <a:p>
            <a:pPr marL="171450" indent="-171450" defTabSz="942289">
              <a:buFont typeface="Arial" panose="020B0604020202020204" pitchFamily="34" charset="0"/>
              <a:buChar char="•"/>
              <a:defRPr/>
            </a:pPr>
            <a:r>
              <a:rPr lang="en-US" dirty="0" smtClean="0">
                <a:effectLst/>
              </a:rPr>
              <a:t>The best looking designs incorporate diversity and this is where form and texture really come into play. </a:t>
            </a:r>
          </a:p>
          <a:p>
            <a:pPr marL="171450" indent="-171450" defTabSz="942289">
              <a:buFont typeface="Arial" panose="020B0604020202020204" pitchFamily="34" charset="0"/>
              <a:buChar char="•"/>
              <a:defRPr/>
            </a:pPr>
            <a:r>
              <a:rPr lang="en-US" dirty="0" smtClean="0">
                <a:effectLst/>
              </a:rPr>
              <a:t>Think of it like this. When perennials are in full bloom, who notices the foliage? However, for the 80% of the time that we see the plants not in bloom, all we see is foliage.</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56</a:t>
            </a:fld>
            <a:endParaRPr lang="en-US"/>
          </a:p>
        </p:txBody>
      </p:sp>
    </p:spTree>
    <p:extLst>
      <p:ext uri="{BB962C8B-B14F-4D97-AF65-F5344CB8AC3E}">
        <p14:creationId xmlns:p14="http://schemas.microsoft.com/office/powerpoint/2010/main" val="3826779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2289">
              <a:buFont typeface="Arial" panose="020B0604020202020204" pitchFamily="34" charset="0"/>
              <a:buChar char="•"/>
              <a:defRPr/>
            </a:pPr>
            <a:r>
              <a:rPr lang="en-US" dirty="0">
                <a:solidFill>
                  <a:schemeClr val="bg1"/>
                </a:solidFill>
                <a:latin typeface="Arial" panose="020B0604020202020204" pitchFamily="34" charset="0"/>
                <a:cs typeface="Arial" panose="020B0604020202020204" pitchFamily="34" charset="0"/>
              </a:rPr>
              <a:t>Keep your planting beds balanced with a ratio of  1/3 fine texture to 2/3 coarse.</a:t>
            </a:r>
          </a:p>
          <a:p>
            <a:pPr marL="171450" indent="-171450">
              <a:buFont typeface="Arial" panose="020B0604020202020204" pitchFamily="34" charset="0"/>
              <a:buChar char="•"/>
            </a:pPr>
            <a:r>
              <a:rPr lang="en-US" dirty="0" smtClean="0">
                <a:effectLst/>
              </a:rPr>
              <a:t>Try placing large, thick foliage plants like </a:t>
            </a:r>
            <a:r>
              <a:rPr lang="en-US" dirty="0" err="1" smtClean="0">
                <a:effectLst/>
              </a:rPr>
              <a:t>hosta</a:t>
            </a:r>
            <a:r>
              <a:rPr lang="en-US" dirty="0" smtClean="0">
                <a:effectLst/>
              </a:rPr>
              <a:t>, just behind the finer smaller foliage of </a:t>
            </a:r>
            <a:r>
              <a:rPr lang="en-US" dirty="0" err="1" smtClean="0">
                <a:effectLst/>
              </a:rPr>
              <a:t>Astilbe</a:t>
            </a:r>
            <a:r>
              <a:rPr lang="en-US" dirty="0" smtClean="0">
                <a:effectLst/>
              </a:rPr>
              <a:t> or juniper. </a:t>
            </a:r>
          </a:p>
          <a:p>
            <a:pPr marL="171450" indent="-171450">
              <a:buFont typeface="Arial" panose="020B0604020202020204" pitchFamily="34" charset="0"/>
              <a:buChar char="•"/>
            </a:pPr>
            <a:r>
              <a:rPr lang="en-US" dirty="0" smtClean="0">
                <a:effectLst/>
              </a:rPr>
              <a:t>Or try a tall spiky fern fronted by the dark green, glossy foliage of a wild ginger. </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57</a:t>
            </a:fld>
            <a:endParaRPr lang="en-US"/>
          </a:p>
        </p:txBody>
      </p:sp>
    </p:spTree>
    <p:extLst>
      <p:ext uri="{BB962C8B-B14F-4D97-AF65-F5344CB8AC3E}">
        <p14:creationId xmlns:p14="http://schemas.microsoft.com/office/powerpoint/2010/main" val="2402109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Arial" panose="020B0604020202020204" pitchFamily="34" charset="0"/>
                <a:cs typeface="Arial" panose="020B0604020202020204" pitchFamily="34" charset="0"/>
              </a:rPr>
              <a:t>Mixing the wild and cultivated in an orderly but not over controlled way provides vision and spontaneity. </a:t>
            </a:r>
            <a:endParaRPr lang="en-US" dirty="0" smtClean="0">
              <a:latin typeface="Arial" panose="020B0604020202020204" pitchFamily="34" charset="0"/>
              <a:cs typeface="Arial" panose="020B0604020202020204" pitchFamily="34" charset="0"/>
            </a:endParaRPr>
          </a:p>
          <a:p>
            <a:pPr defTabSz="942289">
              <a:defRPr/>
            </a:pPr>
            <a:endParaRPr lang="en-US" dirty="0" smtClean="0">
              <a:latin typeface="Arial" panose="020B0604020202020204" pitchFamily="34" charset="0"/>
              <a:cs typeface="Arial" panose="020B0604020202020204" pitchFamily="34" charset="0"/>
            </a:endParaRPr>
          </a:p>
          <a:p>
            <a:pPr defTabSz="942289">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58</a:t>
            </a:fld>
            <a:endParaRPr lang="en-US"/>
          </a:p>
        </p:txBody>
      </p:sp>
    </p:spTree>
    <p:extLst>
      <p:ext uri="{BB962C8B-B14F-4D97-AF65-F5344CB8AC3E}">
        <p14:creationId xmlns:p14="http://schemas.microsoft.com/office/powerpoint/2010/main" val="696880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chemeClr val="bg1"/>
                </a:solidFill>
                <a:latin typeface="Viner Hand ITC" panose="03070502030502020203" pitchFamily="66" charset="0"/>
              </a:rPr>
              <a:t>“I perhaps owe it to flowers,  that I became a painter.”  - Claude Monet</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59</a:t>
            </a:fld>
            <a:endParaRPr lang="en-US"/>
          </a:p>
        </p:txBody>
      </p:sp>
    </p:spTree>
    <p:extLst>
      <p:ext uri="{BB962C8B-B14F-4D97-AF65-F5344CB8AC3E}">
        <p14:creationId xmlns:p14="http://schemas.microsoft.com/office/powerpoint/2010/main" val="330655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did he do it?</a:t>
            </a:r>
          </a:p>
          <a:p>
            <a:pPr marL="176679" indent="-176679">
              <a:buFont typeface="Arial" panose="020B0604020202020204" pitchFamily="34" charset="0"/>
              <a:buChar char="•"/>
            </a:pPr>
            <a:r>
              <a:rPr lang="en-US" dirty="0"/>
              <a:t>He used succession planting of colorful annuals and bulbs with perennials.</a:t>
            </a:r>
          </a:p>
          <a:p>
            <a:pPr marL="176679" indent="-176679">
              <a:buFont typeface="Arial" panose="020B0604020202020204" pitchFamily="34" charset="0"/>
              <a:buChar char="•"/>
            </a:pPr>
            <a:r>
              <a:rPr lang="en-US" dirty="0"/>
              <a:t>He planned colorful borders to bloom throughout the year.</a:t>
            </a:r>
          </a:p>
          <a:p>
            <a:pPr marL="176679" indent="-176679">
              <a:buFont typeface="Arial" panose="020B0604020202020204" pitchFamily="34" charset="0"/>
              <a:buChar char="•"/>
            </a:pPr>
            <a:r>
              <a:rPr lang="en-US" dirty="0"/>
              <a:t>Utilizing scale, he borrowed surrounding landscape to increase visual size of the garden.</a:t>
            </a:r>
          </a:p>
          <a:p>
            <a:pPr marL="176679" indent="-176679">
              <a:buFont typeface="Arial" panose="020B0604020202020204" pitchFamily="34" charset="0"/>
              <a:buChar char="•"/>
            </a:pPr>
            <a:r>
              <a:rPr lang="en-US" dirty="0"/>
              <a:t>He used large blocks of monochromatic colors, creating visual impact.</a:t>
            </a:r>
          </a:p>
          <a:p>
            <a:pPr marL="176679" indent="-176679">
              <a:buFont typeface="Arial" panose="020B0604020202020204" pitchFamily="34" charset="0"/>
              <a:buChar char="•"/>
            </a:pPr>
            <a:r>
              <a:rPr lang="en-US" dirty="0"/>
              <a:t>He also used complementary colors to intensify the visual interest.</a:t>
            </a:r>
          </a:p>
          <a:p>
            <a:pPr marL="176679" indent="-176679">
              <a:buFont typeface="Arial" panose="020B0604020202020204" pitchFamily="34" charset="0"/>
              <a:buChar char="•"/>
            </a:pPr>
            <a:r>
              <a:rPr lang="en-US" dirty="0"/>
              <a:t>He increased atmospheric effects of sunlight and mist by using specific colors</a:t>
            </a:r>
          </a:p>
          <a:p>
            <a:pPr marL="176679" indent="-176679">
              <a:buFont typeface="Arial" panose="020B0604020202020204" pitchFamily="34" charset="0"/>
              <a:buChar char="•"/>
            </a:pPr>
            <a:r>
              <a:rPr lang="en-US" dirty="0"/>
              <a:t>He used reflections of sky and landscape on water as a design feature and artistic</a:t>
            </a:r>
          </a:p>
          <a:p>
            <a:pPr marL="176679" indent="-176679">
              <a:buFont typeface="Arial" panose="020B0604020202020204" pitchFamily="34" charset="0"/>
              <a:buChar char="•"/>
            </a:pPr>
            <a:r>
              <a:rPr lang="en-US" dirty="0"/>
              <a:t>inspiration.</a:t>
            </a:r>
          </a:p>
          <a:p>
            <a:pPr marL="176679" indent="-176679">
              <a:buFont typeface="Arial" panose="020B0604020202020204" pitchFamily="34" charset="0"/>
              <a:buChar char="•"/>
            </a:pPr>
            <a:r>
              <a:rPr lang="en-US" dirty="0"/>
              <a:t>In the vegetable-flower garden, he planted a quilt-like pattern of lettuce and cabbage,</a:t>
            </a:r>
          </a:p>
          <a:p>
            <a:pPr marL="176679" indent="-176679">
              <a:buFont typeface="Arial" panose="020B0604020202020204" pitchFamily="34" charset="0"/>
              <a:buChar char="•"/>
            </a:pPr>
            <a:r>
              <a:rPr lang="en-US" dirty="0"/>
              <a:t>surrounded by pink peonies.</a:t>
            </a:r>
          </a:p>
          <a:p>
            <a:pPr marL="176679" indent="-176679">
              <a:buFont typeface="Arial" panose="020B0604020202020204" pitchFamily="34" charset="0"/>
              <a:buChar char="•"/>
            </a:pPr>
            <a:r>
              <a:rPr lang="en-US" dirty="0"/>
              <a:t>He worked, and reworked until he was dazzled.</a:t>
            </a:r>
          </a:p>
        </p:txBody>
      </p:sp>
      <p:sp>
        <p:nvSpPr>
          <p:cNvPr id="4" name="Slide Number Placeholder 3"/>
          <p:cNvSpPr>
            <a:spLocks noGrp="1"/>
          </p:cNvSpPr>
          <p:nvPr>
            <p:ph type="sldNum" sz="quarter" idx="10"/>
          </p:nvPr>
        </p:nvSpPr>
        <p:spPr/>
        <p:txBody>
          <a:bodyPr/>
          <a:lstStyle/>
          <a:p>
            <a:fld id="{DD5D1FDA-8D44-4CA9-B7F9-A9657ADF9B96}" type="slidenum">
              <a:rPr lang="en-US" smtClean="0"/>
              <a:t>6</a:t>
            </a:fld>
            <a:endParaRPr lang="en-US"/>
          </a:p>
        </p:txBody>
      </p:sp>
    </p:spTree>
    <p:extLst>
      <p:ext uri="{BB962C8B-B14F-4D97-AF65-F5344CB8AC3E}">
        <p14:creationId xmlns:p14="http://schemas.microsoft.com/office/powerpoint/2010/main" val="520947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Spring: The first main element to consider is structure.  Structure is important in the garden because it serves as a framework for the design.  Structural elements can be either plant material or hardscape. The use of evergreens or landscape plants with interesting bark or trunk formation can provide interest as well as functional elements such as patios, pathways, garden benches or water features. </a:t>
            </a:r>
            <a:r>
              <a:rPr lang="en-US" dirty="0"/>
              <a:t> In the above perennial garden, Blue Montgomery Globe Spruce overlooks the main garden adding vertical interest while </a:t>
            </a:r>
            <a:r>
              <a:rPr lang="en-US" dirty="0" err="1"/>
              <a:t>Juniperus</a:t>
            </a:r>
            <a:r>
              <a:rPr lang="en-US" dirty="0"/>
              <a:t> ‘Blue Star’, Spirea ‘</a:t>
            </a:r>
            <a:r>
              <a:rPr lang="en-US" dirty="0" err="1"/>
              <a:t>Goldflame</a:t>
            </a:r>
            <a:r>
              <a:rPr lang="en-US" dirty="0"/>
              <a:t>’, Dwarf Fountain Grass and perennial Lamb’s Ear serve as a framework or anchors for the garden bed in winter. A few pieces of moss rock here and there add some additional interest and dimension.  When discussing form and function consider the purpose you would like your landscape to achieve. If it is a quiet place you desire then perhaps adding a small stone patio and/or garden bench could create a peaceful retreat. If looking to attract wildlife then a birdbath or feeder could also be an addition or possibly a garden statue could provide some whimsy! </a:t>
            </a:r>
          </a:p>
          <a:p>
            <a:endParaRPr lang="en-US" dirty="0"/>
          </a:p>
          <a:p>
            <a:r>
              <a:rPr lang="en-US" b="1" dirty="0"/>
              <a:t>Summer: Color plays an important role and is more difficult to achieve in winter. Plant perennials that complement one another (warm and cool hues) and that have varying bloom times.  Add colorful shrubs such as Barberry and Gold Mop Cypress for additional interest. Take into consideration the fact that foliage and bloom colors of perennials and shrubs do change with each season. The idea is to disperse color equally among the four seasons. </a:t>
            </a:r>
            <a:r>
              <a:rPr lang="en-US" dirty="0"/>
              <a:t>Elements such as Dwarf Fountain Grass provide greenery in spring throughout summer and a take on a bronze appearance in fall and winter. Fall foliage on such perennials as </a:t>
            </a:r>
            <a:r>
              <a:rPr lang="en-US" dirty="0" err="1"/>
              <a:t>Astilbe</a:t>
            </a:r>
            <a:r>
              <a:rPr lang="en-US" dirty="0"/>
              <a:t> and Daylily turn a vibrant orange and gold while </a:t>
            </a:r>
            <a:r>
              <a:rPr lang="en-US" dirty="0" err="1"/>
              <a:t>Hosta</a:t>
            </a:r>
            <a:r>
              <a:rPr lang="en-US" dirty="0"/>
              <a:t> leaves turn a bright yellow. Lamb’s Ear’s soft white foliage can be seen along the garden border every season of the year and its pink flower spikes add extra interest in the summer.  In the winter months the blue evergreens such as Montgomery Spruce and Blue Star Juniper along with golden evergreens (Gold Mop Cypress and Gold Lace Juniper), Dwarf Fountain Grasses and Lamb’s Ear give just enough interest to get through those cold and snowy days.</a:t>
            </a:r>
          </a:p>
          <a:p>
            <a:endParaRPr lang="en-US" dirty="0"/>
          </a:p>
          <a:p>
            <a:r>
              <a:rPr lang="en-US" b="1" dirty="0"/>
              <a:t>Autumn: Without blooms texture becomes the primary design element. Texture refers to the size, shape, coarseness or smoothness of foliage and plays along with structure</a:t>
            </a:r>
            <a:r>
              <a:rPr lang="en-US" dirty="0"/>
              <a:t>. Some plants known for texture are </a:t>
            </a:r>
            <a:r>
              <a:rPr lang="en-US" dirty="0" err="1"/>
              <a:t>Hosta</a:t>
            </a:r>
            <a:r>
              <a:rPr lang="en-US" dirty="0"/>
              <a:t>, </a:t>
            </a:r>
            <a:r>
              <a:rPr lang="en-US" dirty="0" err="1"/>
              <a:t>Heuchera</a:t>
            </a:r>
            <a:r>
              <a:rPr lang="en-US" dirty="0"/>
              <a:t>, Daylily, and ornamental grasses. The incredible large and colorful foliage of </a:t>
            </a:r>
            <a:r>
              <a:rPr lang="en-US" dirty="0" err="1"/>
              <a:t>Heuchera</a:t>
            </a:r>
            <a:r>
              <a:rPr lang="en-US" dirty="0"/>
              <a:t>(Coral Bells) and graceful fronds of Daylily complement the broad veined variegated leaves of </a:t>
            </a:r>
            <a:r>
              <a:rPr lang="en-US" dirty="0" err="1"/>
              <a:t>Hosta</a:t>
            </a:r>
            <a:r>
              <a:rPr lang="en-US" dirty="0"/>
              <a:t> and narrow wispy blades of dwarf fountain grasses. The feathery foliage of </a:t>
            </a:r>
            <a:r>
              <a:rPr lang="en-US" dirty="0" err="1"/>
              <a:t>Astilbe</a:t>
            </a:r>
            <a:r>
              <a:rPr lang="en-US" dirty="0"/>
              <a:t> and the elongated smooth foliage of Lamb's ear make a great combination as well. Even the dried seed heads and stalks of saliva rise up above the garden to create landing pads for dragonflies in the fall.  Deciduous shrubs such as </a:t>
            </a:r>
            <a:r>
              <a:rPr lang="en-US" dirty="0" err="1"/>
              <a:t>spirea</a:t>
            </a:r>
            <a:r>
              <a:rPr lang="en-US" dirty="0"/>
              <a:t> and barberry add interesting foliage in spring, summer and fall and provide structure in winter. Add some evergreens which play an integral part in adding all the elements of structure, color, form and foliage to the landscape for all of the four seasons.  </a:t>
            </a:r>
          </a:p>
          <a:p>
            <a:endParaRPr lang="en-US" dirty="0"/>
          </a:p>
          <a:p>
            <a:r>
              <a:rPr lang="en-US" b="1" dirty="0"/>
              <a:t>Winter: Evergreens can be found in a variety of colors ranging from golds to blues and greens and textures ranging from broad-leaved evergreens to fine-needled varieties. They can also take on a variety of forms including rounded, horizontal or spreading, vertical and weeping. These elements can be placed accordingly to add width or height to a garden. </a:t>
            </a:r>
            <a:r>
              <a:rPr lang="en-US" dirty="0"/>
              <a:t> In this case the grafted Montgomery Globe Spruce provides a vertical element in the garden.  'Blue Star' Juniper, Spirea and Dwarf Fountain Grasses anchor each side of the garden bed and show continuity, uniformity and balance. Lamb's Ear frames the front of the perennial area. Looking further you can view Weeping Pussy Willow and Arborvitae (vertical) with Gold Mop Cypress and Barberry (Medium height and horizontal). That upper and lower sections of the garden have more detailed structure with evergreens and flowering shrubs with the perennial garden in the center.</a:t>
            </a:r>
          </a:p>
        </p:txBody>
      </p:sp>
      <p:sp>
        <p:nvSpPr>
          <p:cNvPr id="4" name="Slide Number Placeholder 3"/>
          <p:cNvSpPr>
            <a:spLocks noGrp="1"/>
          </p:cNvSpPr>
          <p:nvPr>
            <p:ph type="sldNum" sz="quarter" idx="10"/>
          </p:nvPr>
        </p:nvSpPr>
        <p:spPr/>
        <p:txBody>
          <a:bodyPr/>
          <a:lstStyle/>
          <a:p>
            <a:fld id="{DD5D1FDA-8D44-4CA9-B7F9-A9657ADF9B96}" type="slidenum">
              <a:rPr lang="en-US" smtClean="0"/>
              <a:t>7</a:t>
            </a:fld>
            <a:endParaRPr lang="en-US"/>
          </a:p>
        </p:txBody>
      </p:sp>
    </p:spTree>
    <p:extLst>
      <p:ext uri="{BB962C8B-B14F-4D97-AF65-F5344CB8AC3E}">
        <p14:creationId xmlns:p14="http://schemas.microsoft.com/office/powerpoint/2010/main" val="1973278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smtClean="0">
              <a:latin typeface="Arial" panose="020B0604020202020204" pitchFamily="34" charset="0"/>
              <a:cs typeface="Arial" panose="020B0604020202020204" pitchFamily="34" charset="0"/>
            </a:endParaRPr>
          </a:p>
          <a:p>
            <a:pPr defTabSz="942289">
              <a:defRPr/>
            </a:pPr>
            <a:r>
              <a:rPr lang="en-US" dirty="0" smtClean="0">
                <a:latin typeface="Arial" panose="020B0604020202020204" pitchFamily="34" charset="0"/>
                <a:cs typeface="Arial" panose="020B0604020202020204" pitchFamily="34" charset="0"/>
              </a:rPr>
              <a:t>Light is not only something all plants need but can illuminate color as well as being a spiritual metaphor</a:t>
            </a:r>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8</a:t>
            </a:fld>
            <a:endParaRPr lang="en-US"/>
          </a:p>
        </p:txBody>
      </p:sp>
    </p:spTree>
    <p:extLst>
      <p:ext uri="{BB962C8B-B14F-4D97-AF65-F5344CB8AC3E}">
        <p14:creationId xmlns:p14="http://schemas.microsoft.com/office/powerpoint/2010/main" val="389640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0" dirty="0" smtClean="0">
                <a:solidFill>
                  <a:schemeClr val="tx1"/>
                </a:solidFill>
                <a:latin typeface="Arial" panose="020B0604020202020204" pitchFamily="34" charset="0"/>
                <a:cs typeface="Arial" panose="020B0604020202020204" pitchFamily="34" charset="0"/>
              </a:rPr>
              <a:t>Luminosity was as important in Monet’s gardens as it was in his painting. </a:t>
            </a:r>
          </a:p>
          <a:p>
            <a:endParaRPr lang="en-US" b="0" dirty="0" smtClean="0">
              <a:solidFill>
                <a:schemeClr val="tx1"/>
              </a:solidFill>
            </a:endParaRPr>
          </a:p>
          <a:p>
            <a:pPr defTabSz="942289">
              <a:defRPr/>
            </a:pPr>
            <a:r>
              <a:rPr lang="en-US" b="0" dirty="0" smtClean="0">
                <a:solidFill>
                  <a:schemeClr val="tx1"/>
                </a:solidFill>
                <a:latin typeface="Arial" panose="020B0604020202020204" pitchFamily="34" charset="0"/>
                <a:cs typeface="Arial" panose="020B0604020202020204" pitchFamily="34" charset="0"/>
              </a:rPr>
              <a:t>He was keenly observant of the effects of the light shining through the petals of an iris or poppy and the reflections of the sky and surrounding landscape in his water lily pond.</a:t>
            </a:r>
          </a:p>
          <a:p>
            <a:endParaRPr lang="en-US" dirty="0"/>
          </a:p>
        </p:txBody>
      </p:sp>
      <p:sp>
        <p:nvSpPr>
          <p:cNvPr id="4" name="Slide Number Placeholder 3"/>
          <p:cNvSpPr>
            <a:spLocks noGrp="1"/>
          </p:cNvSpPr>
          <p:nvPr>
            <p:ph type="sldNum" sz="quarter" idx="10"/>
          </p:nvPr>
        </p:nvSpPr>
        <p:spPr/>
        <p:txBody>
          <a:bodyPr/>
          <a:lstStyle/>
          <a:p>
            <a:fld id="{DD5D1FDA-8D44-4CA9-B7F9-A9657ADF9B96}" type="slidenum">
              <a:rPr lang="en-US" smtClean="0"/>
              <a:t>9</a:t>
            </a:fld>
            <a:endParaRPr lang="en-US"/>
          </a:p>
        </p:txBody>
      </p:sp>
    </p:spTree>
    <p:extLst>
      <p:ext uri="{BB962C8B-B14F-4D97-AF65-F5344CB8AC3E}">
        <p14:creationId xmlns:p14="http://schemas.microsoft.com/office/powerpoint/2010/main" val="1517524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160ACB-893B-1546-9BFB-EC8D05FCC47B}" type="datetime1">
              <a:rPr lang="en-US" smtClean="0"/>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2031343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30068F-FE75-D04D-8F0D-41A56EC02CB9}" type="datetime1">
              <a:rPr lang="en-US" smtClean="0"/>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76235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AFBA5-1A12-BD40-B19B-35779DB40CE1}" type="datetime1">
              <a:rPr lang="en-US" smtClean="0"/>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300666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83D6C0-B1D5-4944-8677-5B0AFD86050E}" type="datetime1">
              <a:rPr lang="en-US" smtClean="0"/>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344717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0E9B10-99B8-2F4F-AC50-8158DF4BAAF7}" type="datetime1">
              <a:rPr lang="en-US" smtClean="0"/>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2793394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746B50-0100-8D49-BC1A-EFAC650F0929}" type="datetime1">
              <a:rPr lang="en-US" smtClean="0"/>
              <a:t>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150125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EE16F3-651B-004C-A1E4-E81C94896A31}" type="datetime1">
              <a:rPr lang="en-US" smtClean="0"/>
              <a:t>1/21/17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29408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451E47-20B6-0B46-B4A1-C1B6E5E7A82A}" type="datetime1">
              <a:rPr lang="en-US" smtClean="0"/>
              <a:t>1/21/17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247717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1E84A-4C0E-164E-BDE2-1DED8F1A7A6F}" type="datetime1">
              <a:rPr lang="en-US" smtClean="0"/>
              <a:t>1/21/17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273523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21BA1B-565C-1A41-9A46-BBD79C13F8E3}" type="datetime1">
              <a:rPr lang="en-US" smtClean="0"/>
              <a:t>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407277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21E205-C5DB-F54E-A41C-BA7352C2EFA0}" type="datetime1">
              <a:rPr lang="en-US" smtClean="0"/>
              <a:t>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3F191-2CB0-462F-8A27-8354E1B7F63E}" type="slidenum">
              <a:rPr lang="en-US" smtClean="0"/>
              <a:t>‹#›</a:t>
            </a:fld>
            <a:endParaRPr lang="en-US"/>
          </a:p>
        </p:txBody>
      </p:sp>
    </p:spTree>
    <p:extLst>
      <p:ext uri="{BB962C8B-B14F-4D97-AF65-F5344CB8AC3E}">
        <p14:creationId xmlns:p14="http://schemas.microsoft.com/office/powerpoint/2010/main" val="14078271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4062E-BB54-DA46-B424-23AEFA4BD9DF}" type="datetime1">
              <a:rPr lang="en-US" smtClean="0"/>
              <a:t>1/21/17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3F191-2CB0-462F-8A27-8354E1B7F63E}" type="slidenum">
              <a:rPr lang="en-US" smtClean="0"/>
              <a:t>‹#›</a:t>
            </a:fld>
            <a:endParaRPr lang="en-US"/>
          </a:p>
        </p:txBody>
      </p:sp>
    </p:spTree>
    <p:extLst>
      <p:ext uri="{BB962C8B-B14F-4D97-AF65-F5344CB8AC3E}">
        <p14:creationId xmlns:p14="http://schemas.microsoft.com/office/powerpoint/2010/main" val="1729086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g"/><Relationship Id="rId5"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5" Type="http://schemas.openxmlformats.org/officeDocument/2006/relationships/image" Target="../media/image71.jpg"/><Relationship Id="rId6" Type="http://schemas.openxmlformats.org/officeDocument/2006/relationships/image" Target="../media/image72.jp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g"/><Relationship Id="rId7" Type="http://schemas.openxmlformats.org/officeDocument/2006/relationships/image" Target="../media/image90.jpeg"/><Relationship Id="rId8" Type="http://schemas.openxmlformats.org/officeDocument/2006/relationships/image" Target="../media/image91.jp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g"/><Relationship Id="rId5" Type="http://schemas.openxmlformats.org/officeDocument/2006/relationships/image" Target="../media/image94.jpg"/><Relationship Id="rId6" Type="http://schemas.openxmlformats.org/officeDocument/2006/relationships/image" Target="../media/image95.jp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jpg"/><Relationship Id="rId1" Type="http://schemas.openxmlformats.org/officeDocument/2006/relationships/slideLayout" Target="../slideLayouts/slideLayout7.xml"/><Relationship Id="rId2" Type="http://schemas.openxmlformats.org/officeDocument/2006/relationships/image" Target="../media/image9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3862" y="137410"/>
            <a:ext cx="6795450" cy="923330"/>
          </a:xfrm>
          <a:prstGeom prst="rect">
            <a:avLst/>
          </a:prstGeom>
          <a:noFill/>
        </p:spPr>
        <p:txBody>
          <a:bodyPr wrap="none" rtlCol="0">
            <a:spAutoFit/>
          </a:bodyPr>
          <a:lstStyle/>
          <a:p>
            <a:r>
              <a:rPr lang="en-US" sz="5400" b="1" dirty="0" smtClean="0">
                <a:solidFill>
                  <a:schemeClr val="bg1"/>
                </a:solidFill>
                <a:latin typeface="Viner Hand ITC" panose="03070502030502020203" pitchFamily="66" charset="0"/>
              </a:rPr>
              <a:t>The Art of Gardening</a:t>
            </a:r>
            <a:endParaRPr lang="en-US" sz="5400" b="1" dirty="0">
              <a:solidFill>
                <a:schemeClr val="bg1"/>
              </a:solidFill>
              <a:latin typeface="Viner Hand ITC" panose="03070502030502020203" pitchFamily="66" charset="0"/>
            </a:endParaRPr>
          </a:p>
        </p:txBody>
      </p:sp>
      <p:pic>
        <p:nvPicPr>
          <p:cNvPr id="1026" name="Picture 2" descr="http://images.fineartamerica.com/images-medium-large/garden-at-giverny-claude-mon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131" y="1066800"/>
            <a:ext cx="6312375" cy="552683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4A3F191-2CB0-462F-8A27-8354E1B7F63E}" type="slidenum">
              <a:rPr lang="en-US" smtClean="0"/>
              <a:t>1</a:t>
            </a:fld>
            <a:endParaRPr lang="en-US"/>
          </a:p>
        </p:txBody>
      </p:sp>
    </p:spTree>
    <p:extLst>
      <p:ext uri="{BB962C8B-B14F-4D97-AF65-F5344CB8AC3E}">
        <p14:creationId xmlns:p14="http://schemas.microsoft.com/office/powerpoint/2010/main" val="3094589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 y="3108823"/>
            <a:ext cx="5116286" cy="3454516"/>
          </a:xfrm>
          <a:prstGeom prst="rect">
            <a:avLst/>
          </a:prstGeom>
          <a:ln w="25400">
            <a:solidFill>
              <a:schemeClr val="bg1"/>
            </a:solidFill>
          </a:ln>
        </p:spPr>
      </p:pic>
      <p:sp>
        <p:nvSpPr>
          <p:cNvPr id="4" name="TextBox 3"/>
          <p:cNvSpPr txBox="1"/>
          <p:nvPr/>
        </p:nvSpPr>
        <p:spPr>
          <a:xfrm>
            <a:off x="152400" y="609600"/>
            <a:ext cx="4066049" cy="1754326"/>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The sensation of shimmer set</a:t>
            </a:r>
          </a:p>
          <a:p>
            <a:pPr algn="ctr"/>
            <a:r>
              <a:rPr lang="en-US" b="1" dirty="0" smtClean="0">
                <a:solidFill>
                  <a:schemeClr val="bg1"/>
                </a:solidFill>
                <a:latin typeface="Arial" panose="020B0604020202020204" pitchFamily="34" charset="0"/>
                <a:cs typeface="Arial" panose="020B0604020202020204" pitchFamily="34" charset="0"/>
              </a:rPr>
              <a:t>Monet’s garden plantings apart.</a:t>
            </a:r>
          </a:p>
          <a:p>
            <a:pPr algn="ctr"/>
            <a:endParaRPr lang="en-US" b="1" dirty="0" smtClean="0">
              <a:solidFill>
                <a:schemeClr val="bg1"/>
              </a:solidFill>
              <a:latin typeface="Arial" panose="020B0604020202020204" pitchFamily="34" charset="0"/>
              <a:cs typeface="Arial" panose="020B0604020202020204" pitchFamily="34" charset="0"/>
            </a:endParaRPr>
          </a:p>
          <a:p>
            <a:pPr algn="ctr"/>
            <a:r>
              <a:rPr lang="en-US" b="1" dirty="0" smtClean="0">
                <a:solidFill>
                  <a:schemeClr val="bg1"/>
                </a:solidFill>
                <a:latin typeface="Arial" panose="020B0604020202020204" pitchFamily="34" charset="0"/>
                <a:cs typeface="Arial" panose="020B0604020202020204" pitchFamily="34" charset="0"/>
              </a:rPr>
              <a:t>To achieve this effect, he combined</a:t>
            </a:r>
          </a:p>
          <a:p>
            <a:pPr algn="ctr"/>
            <a:r>
              <a:rPr lang="en-US" b="1" dirty="0">
                <a:solidFill>
                  <a:schemeClr val="bg1"/>
                </a:solidFill>
                <a:latin typeface="Arial" panose="020B0604020202020204" pitchFamily="34" charset="0"/>
                <a:cs typeface="Arial" panose="020B0604020202020204" pitchFamily="34" charset="0"/>
              </a:rPr>
              <a:t>t</a:t>
            </a:r>
            <a:r>
              <a:rPr lang="en-US" b="1" dirty="0" smtClean="0">
                <a:solidFill>
                  <a:schemeClr val="bg1"/>
                </a:solidFill>
                <a:latin typeface="Arial" panose="020B0604020202020204" pitchFamily="34" charset="0"/>
                <a:cs typeface="Arial" panose="020B0604020202020204" pitchFamily="34" charset="0"/>
              </a:rPr>
              <a:t>he following five elements into</a:t>
            </a:r>
          </a:p>
          <a:p>
            <a:pPr algn="ctr"/>
            <a:r>
              <a:rPr lang="en-US" b="1" dirty="0">
                <a:solidFill>
                  <a:schemeClr val="bg1"/>
                </a:solidFill>
                <a:latin typeface="Arial" panose="020B0604020202020204" pitchFamily="34" charset="0"/>
                <a:cs typeface="Arial" panose="020B0604020202020204" pitchFamily="34" charset="0"/>
              </a:rPr>
              <a:t>a</a:t>
            </a:r>
            <a:r>
              <a:rPr lang="en-US" b="1" dirty="0" smtClean="0">
                <a:solidFill>
                  <a:schemeClr val="bg1"/>
                </a:solidFill>
                <a:latin typeface="Arial" panose="020B0604020202020204" pitchFamily="34" charset="0"/>
                <a:cs typeface="Arial" panose="020B0604020202020204" pitchFamily="34" charset="0"/>
              </a:rPr>
              <a:t> planting:</a:t>
            </a:r>
            <a:endParaRPr lang="en-US"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5486400" y="4114800"/>
            <a:ext cx="358140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White flowers sprinkled </a:t>
            </a:r>
          </a:p>
          <a:p>
            <a:r>
              <a:rPr lang="en-US" b="1" dirty="0">
                <a:solidFill>
                  <a:schemeClr val="bg1"/>
                </a:solidFill>
                <a:latin typeface="Arial" panose="020B0604020202020204" pitchFamily="34" charset="0"/>
                <a:cs typeface="Arial" panose="020B0604020202020204" pitchFamily="34" charset="0"/>
              </a:rPr>
              <a:t>t</a:t>
            </a:r>
            <a:r>
              <a:rPr lang="en-US" b="1" dirty="0" smtClean="0">
                <a:solidFill>
                  <a:schemeClr val="bg1"/>
                </a:solidFill>
                <a:latin typeface="Arial" panose="020B0604020202020204" pitchFamily="34" charset="0"/>
                <a:cs typeface="Arial" panose="020B0604020202020204" pitchFamily="34" charset="0"/>
              </a:rPr>
              <a:t>hroughout the garden</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Fleecy foliage</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Translucent blooms</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Bi-colored flowers</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Iridescent plants</a:t>
            </a:r>
            <a:endParaRPr lang="en-US"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228600"/>
            <a:ext cx="4623817" cy="3124200"/>
          </a:xfrm>
          <a:prstGeom prst="rect">
            <a:avLst/>
          </a:prstGeom>
          <a:ln w="25400">
            <a:solidFill>
              <a:schemeClr val="bg1"/>
            </a:solidFill>
          </a:ln>
        </p:spPr>
      </p:pic>
      <p:sp>
        <p:nvSpPr>
          <p:cNvPr id="6" name="Slide Number Placeholder 5"/>
          <p:cNvSpPr>
            <a:spLocks noGrp="1"/>
          </p:cNvSpPr>
          <p:nvPr>
            <p:ph type="sldNum" sz="quarter" idx="12"/>
          </p:nvPr>
        </p:nvSpPr>
        <p:spPr/>
        <p:txBody>
          <a:bodyPr/>
          <a:lstStyle/>
          <a:p>
            <a:fld id="{64A3F191-2CB0-462F-8A27-8354E1B7F63E}" type="slidenum">
              <a:rPr lang="en-US" smtClean="0"/>
              <a:t>10</a:t>
            </a:fld>
            <a:endParaRPr lang="en-US"/>
          </a:p>
        </p:txBody>
      </p:sp>
    </p:spTree>
    <p:extLst>
      <p:ext uri="{BB962C8B-B14F-4D97-AF65-F5344CB8AC3E}">
        <p14:creationId xmlns:p14="http://schemas.microsoft.com/office/powerpoint/2010/main" val="1807924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agecache6.allposters.com/LRG/20/2097/W3P2D00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4724400" cy="35433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758" y="210234"/>
            <a:ext cx="2151038"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White flowers </a:t>
            </a:r>
          </a:p>
          <a:p>
            <a:pPr algn="ctr"/>
            <a:r>
              <a:rPr lang="en-US" b="1" dirty="0" smtClean="0">
                <a:solidFill>
                  <a:schemeClr val="bg1"/>
                </a:solidFill>
                <a:latin typeface="Arial" panose="020B0604020202020204" pitchFamily="34" charset="0"/>
                <a:cs typeface="Arial" panose="020B0604020202020204" pitchFamily="34" charset="0"/>
              </a:rPr>
              <a:t>in Monet’s garden</a:t>
            </a:r>
            <a:endParaRPr lang="en-US"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5334000" y="4038600"/>
            <a:ext cx="3736920" cy="1200329"/>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To produce sparkle in the </a:t>
            </a:r>
          </a:p>
          <a:p>
            <a:pPr algn="ctr"/>
            <a:r>
              <a:rPr lang="en-US" b="1" dirty="0">
                <a:solidFill>
                  <a:schemeClr val="bg1"/>
                </a:solidFill>
                <a:latin typeface="Arial" panose="020B0604020202020204" pitchFamily="34" charset="0"/>
                <a:cs typeface="Arial" panose="020B0604020202020204" pitchFamily="34" charset="0"/>
              </a:rPr>
              <a:t>l</a:t>
            </a:r>
            <a:r>
              <a:rPr lang="en-US" b="1" dirty="0" smtClean="0">
                <a:solidFill>
                  <a:schemeClr val="bg1"/>
                </a:solidFill>
                <a:latin typeface="Arial" panose="020B0604020202020204" pitchFamily="34" charset="0"/>
                <a:cs typeface="Arial" panose="020B0604020202020204" pitchFamily="34" charset="0"/>
              </a:rPr>
              <a:t>andscape, Monet planted white</a:t>
            </a:r>
          </a:p>
          <a:p>
            <a:pPr algn="ctr"/>
            <a:r>
              <a:rPr lang="en-US" b="1" dirty="0">
                <a:solidFill>
                  <a:schemeClr val="bg1"/>
                </a:solidFill>
                <a:latin typeface="Arial" panose="020B0604020202020204" pitchFamily="34" charset="0"/>
                <a:cs typeface="Arial" panose="020B0604020202020204" pitchFamily="34" charset="0"/>
              </a:rPr>
              <a:t>f</a:t>
            </a:r>
            <a:r>
              <a:rPr lang="en-US" b="1" dirty="0" smtClean="0">
                <a:solidFill>
                  <a:schemeClr val="bg1"/>
                </a:solidFill>
                <a:latin typeface="Arial" panose="020B0604020202020204" pitchFamily="34" charset="0"/>
                <a:cs typeface="Arial" panose="020B0604020202020204" pitchFamily="34" charset="0"/>
              </a:rPr>
              <a:t>lowers among bright,</a:t>
            </a:r>
          </a:p>
          <a:p>
            <a:pPr algn="ctr"/>
            <a:r>
              <a:rPr lang="en-US" b="1" dirty="0">
                <a:solidFill>
                  <a:schemeClr val="bg1"/>
                </a:solidFill>
                <a:latin typeface="Arial" panose="020B0604020202020204" pitchFamily="34" charset="0"/>
                <a:cs typeface="Arial" panose="020B0604020202020204" pitchFamily="34" charset="0"/>
              </a:rPr>
              <a:t>c</a:t>
            </a:r>
            <a:r>
              <a:rPr lang="en-US" b="1" dirty="0" smtClean="0">
                <a:solidFill>
                  <a:schemeClr val="bg1"/>
                </a:solidFill>
                <a:latin typeface="Arial" panose="020B0604020202020204" pitchFamily="34" charset="0"/>
                <a:cs typeface="Arial" panose="020B0604020202020204" pitchFamily="34" charset="0"/>
              </a:rPr>
              <a:t>olorful flowers</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992" y="210234"/>
            <a:ext cx="4697408" cy="3142566"/>
          </a:xfrm>
          <a:prstGeom prst="rect">
            <a:avLst/>
          </a:prstGeom>
          <a:ln w="25400">
            <a:solidFill>
              <a:schemeClr val="bg1"/>
            </a:solidFill>
          </a:ln>
        </p:spPr>
      </p:pic>
      <p:sp>
        <p:nvSpPr>
          <p:cNvPr id="5" name="Slide Number Placeholder 4"/>
          <p:cNvSpPr>
            <a:spLocks noGrp="1"/>
          </p:cNvSpPr>
          <p:nvPr>
            <p:ph type="sldNum" sz="quarter" idx="12"/>
          </p:nvPr>
        </p:nvSpPr>
        <p:spPr/>
        <p:txBody>
          <a:bodyPr/>
          <a:lstStyle/>
          <a:p>
            <a:fld id="{64A3F191-2CB0-462F-8A27-8354E1B7F63E}" type="slidenum">
              <a:rPr lang="en-US" smtClean="0"/>
              <a:t>11</a:t>
            </a:fld>
            <a:endParaRPr lang="en-US"/>
          </a:p>
        </p:txBody>
      </p:sp>
    </p:spTree>
    <p:extLst>
      <p:ext uri="{BB962C8B-B14F-4D97-AF65-F5344CB8AC3E}">
        <p14:creationId xmlns:p14="http://schemas.microsoft.com/office/powerpoint/2010/main" val="1148330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ages.fineartamerica.com/images-medium-large/monet-garden-7-patrick-antone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56475" cy="577892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9697" y="164068"/>
            <a:ext cx="3241080"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White flowers in Monet’s art</a:t>
            </a:r>
            <a:endParaRPr lang="en-US"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4A3F191-2CB0-462F-8A27-8354E1B7F63E}" type="slidenum">
              <a:rPr lang="en-US" smtClean="0"/>
              <a:t>12</a:t>
            </a:fld>
            <a:endParaRPr lang="en-US"/>
          </a:p>
        </p:txBody>
      </p:sp>
    </p:spTree>
    <p:extLst>
      <p:ext uri="{BB962C8B-B14F-4D97-AF65-F5344CB8AC3E}">
        <p14:creationId xmlns:p14="http://schemas.microsoft.com/office/powerpoint/2010/main" val="962994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allanbecker-gardenguru.squarespace.com/storage/white8.jpg?__SQUARESPACE_CACHEVERSION=12593005963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804" y="228600"/>
            <a:ext cx="4796852" cy="3200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8198" name="Picture 6" descr="http://1.bp.blogspot.com/-3yM09vfok-8/T6-vwq6zafI/AAAAAAAACMk/LoagZ4xY5Ws/s1600/iris+daisies+peon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52" y="1143000"/>
            <a:ext cx="3535352" cy="2955554"/>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084" y="228600"/>
            <a:ext cx="3172664"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White flowers as highlights</a:t>
            </a:r>
          </a:p>
          <a:p>
            <a:pPr algn="ctr"/>
            <a:r>
              <a:rPr lang="en-US" b="1" dirty="0" smtClean="0">
                <a:solidFill>
                  <a:schemeClr val="bg1"/>
                </a:solidFill>
                <a:latin typeface="Arial" panose="020B0604020202020204" pitchFamily="34" charset="0"/>
                <a:cs typeface="Arial" panose="020B0604020202020204" pitchFamily="34" charset="0"/>
              </a:rPr>
              <a:t>in your </a:t>
            </a:r>
            <a:r>
              <a:rPr lang="en-US" b="1" dirty="0">
                <a:solidFill>
                  <a:schemeClr val="bg1"/>
                </a:solidFill>
                <a:latin typeface="Arial" panose="020B0604020202020204" pitchFamily="34" charset="0"/>
                <a:cs typeface="Arial" panose="020B0604020202020204" pitchFamily="34" charset="0"/>
              </a:rPr>
              <a:t>g</a:t>
            </a:r>
            <a:r>
              <a:rPr lang="en-US" b="1" dirty="0" smtClean="0">
                <a:solidFill>
                  <a:schemeClr val="bg1"/>
                </a:solidFill>
                <a:latin typeface="Arial" panose="020B0604020202020204" pitchFamily="34" charset="0"/>
                <a:cs typeface="Arial" panose="020B0604020202020204" pitchFamily="34" charset="0"/>
              </a:rPr>
              <a:t>arden</a:t>
            </a:r>
            <a:endParaRPr lang="en-US"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9804" y="3733800"/>
            <a:ext cx="4419600" cy="2948702"/>
          </a:xfrm>
          <a:prstGeom prst="rect">
            <a:avLst/>
          </a:prstGeom>
          <a:ln w="25400">
            <a:solidFill>
              <a:schemeClr val="bg1"/>
            </a:solidFill>
          </a:ln>
        </p:spPr>
      </p:pic>
      <p:sp>
        <p:nvSpPr>
          <p:cNvPr id="3" name="TextBox 2"/>
          <p:cNvSpPr txBox="1"/>
          <p:nvPr/>
        </p:nvSpPr>
        <p:spPr>
          <a:xfrm>
            <a:off x="308838" y="4572000"/>
            <a:ext cx="3369256" cy="1477328"/>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Imitate Monet’s “shimmer”, a</a:t>
            </a:r>
          </a:p>
          <a:p>
            <a:pPr algn="ctr"/>
            <a:r>
              <a:rPr lang="en-US" b="1" dirty="0">
                <a:solidFill>
                  <a:schemeClr val="bg1"/>
                </a:solidFill>
                <a:latin typeface="Arial" panose="020B0604020202020204" pitchFamily="34" charset="0"/>
                <a:cs typeface="Arial" panose="020B0604020202020204" pitchFamily="34" charset="0"/>
              </a:rPr>
              <a:t>s</a:t>
            </a:r>
            <a:r>
              <a:rPr lang="en-US" b="1" dirty="0" smtClean="0">
                <a:solidFill>
                  <a:schemeClr val="bg1"/>
                </a:solidFill>
                <a:latin typeface="Arial" panose="020B0604020202020204" pitchFamily="34" charset="0"/>
                <a:cs typeface="Arial" panose="020B0604020202020204" pitchFamily="34" charset="0"/>
              </a:rPr>
              <a:t>tippling effect he achieved</a:t>
            </a:r>
          </a:p>
          <a:p>
            <a:pPr algn="ctr"/>
            <a:r>
              <a:rPr lang="en-US" b="1" dirty="0" smtClean="0">
                <a:solidFill>
                  <a:schemeClr val="bg1"/>
                </a:solidFill>
                <a:latin typeface="Arial" panose="020B0604020202020204" pitchFamily="34" charset="0"/>
                <a:cs typeface="Arial" panose="020B0604020202020204" pitchFamily="34" charset="0"/>
              </a:rPr>
              <a:t>by growing small, white </a:t>
            </a:r>
          </a:p>
          <a:p>
            <a:pPr algn="ctr"/>
            <a:r>
              <a:rPr lang="en-US" b="1" dirty="0">
                <a:solidFill>
                  <a:schemeClr val="bg1"/>
                </a:solidFill>
                <a:latin typeface="Arial" panose="020B0604020202020204" pitchFamily="34" charset="0"/>
                <a:cs typeface="Arial" panose="020B0604020202020204" pitchFamily="34" charset="0"/>
              </a:rPr>
              <a:t>f</a:t>
            </a:r>
            <a:r>
              <a:rPr lang="en-US" b="1" dirty="0" smtClean="0">
                <a:solidFill>
                  <a:schemeClr val="bg1"/>
                </a:solidFill>
                <a:latin typeface="Arial" panose="020B0604020202020204" pitchFamily="34" charset="0"/>
                <a:cs typeface="Arial" panose="020B0604020202020204" pitchFamily="34" charset="0"/>
              </a:rPr>
              <a:t>lowers here and there in</a:t>
            </a:r>
          </a:p>
          <a:p>
            <a:pPr algn="ctr"/>
            <a:r>
              <a:rPr lang="en-US" b="1" dirty="0">
                <a:solidFill>
                  <a:schemeClr val="bg1"/>
                </a:solidFill>
                <a:latin typeface="Arial" panose="020B0604020202020204" pitchFamily="34" charset="0"/>
                <a:cs typeface="Arial" panose="020B0604020202020204" pitchFamily="34" charset="0"/>
              </a:rPr>
              <a:t>t</a:t>
            </a:r>
            <a:r>
              <a:rPr lang="en-US" b="1" dirty="0" smtClean="0">
                <a:solidFill>
                  <a:schemeClr val="bg1"/>
                </a:solidFill>
                <a:latin typeface="Arial" panose="020B0604020202020204" pitchFamily="34" charset="0"/>
                <a:cs typeface="Arial" panose="020B0604020202020204" pitchFamily="34" charset="0"/>
              </a:rPr>
              <a:t>he garden</a:t>
            </a:r>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13</a:t>
            </a:fld>
            <a:endParaRPr lang="en-US"/>
          </a:p>
        </p:txBody>
      </p:sp>
    </p:spTree>
    <p:extLst>
      <p:ext uri="{BB962C8B-B14F-4D97-AF65-F5344CB8AC3E}">
        <p14:creationId xmlns:p14="http://schemas.microsoft.com/office/powerpoint/2010/main" val="21757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65" y="1570237"/>
            <a:ext cx="4648200" cy="3717525"/>
          </a:xfrm>
          <a:prstGeom prst="rect">
            <a:avLst/>
          </a:prstGeom>
          <a:ln w="25400">
            <a:solidFill>
              <a:schemeClr val="bg1"/>
            </a:solidFill>
          </a:ln>
        </p:spPr>
      </p:pic>
      <p:sp>
        <p:nvSpPr>
          <p:cNvPr id="3" name="TextBox 2"/>
          <p:cNvSpPr txBox="1"/>
          <p:nvPr/>
        </p:nvSpPr>
        <p:spPr>
          <a:xfrm>
            <a:off x="228600" y="152400"/>
            <a:ext cx="5113516"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Plants that light up the shade in your </a:t>
            </a:r>
            <a:r>
              <a:rPr lang="en-US" b="1" dirty="0">
                <a:solidFill>
                  <a:schemeClr val="bg1"/>
                </a:solidFill>
                <a:latin typeface="Arial" panose="020B0604020202020204" pitchFamily="34" charset="0"/>
                <a:cs typeface="Arial" panose="020B0604020202020204" pitchFamily="34" charset="0"/>
              </a:rPr>
              <a:t>g</a:t>
            </a:r>
            <a:r>
              <a:rPr lang="en-US" b="1" dirty="0" smtClean="0">
                <a:solidFill>
                  <a:schemeClr val="bg1"/>
                </a:solidFill>
                <a:latin typeface="Arial" panose="020B0604020202020204" pitchFamily="34" charset="0"/>
                <a:cs typeface="Arial" panose="020B0604020202020204" pitchFamily="34" charset="0"/>
              </a:rPr>
              <a:t>arden</a:t>
            </a:r>
            <a:endParaRPr lang="en-US"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733800"/>
            <a:ext cx="3860800" cy="2895600"/>
          </a:xfrm>
          <a:prstGeom prst="rect">
            <a:avLst/>
          </a:prstGeom>
          <a:ln w="25400">
            <a:solidFill>
              <a:schemeClr val="bg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9600"/>
            <a:ext cx="3759200" cy="2819400"/>
          </a:xfrm>
          <a:prstGeom prst="rect">
            <a:avLst/>
          </a:prstGeom>
          <a:ln w="25400">
            <a:solidFill>
              <a:schemeClr val="bg1"/>
            </a:solidFill>
          </a:ln>
        </p:spPr>
      </p:pic>
      <p:sp>
        <p:nvSpPr>
          <p:cNvPr id="6" name="Slide Number Placeholder 5"/>
          <p:cNvSpPr>
            <a:spLocks noGrp="1"/>
          </p:cNvSpPr>
          <p:nvPr>
            <p:ph type="sldNum" sz="quarter" idx="12"/>
          </p:nvPr>
        </p:nvSpPr>
        <p:spPr/>
        <p:txBody>
          <a:bodyPr/>
          <a:lstStyle/>
          <a:p>
            <a:fld id="{64A3F191-2CB0-462F-8A27-8354E1B7F63E}" type="slidenum">
              <a:rPr lang="en-US" smtClean="0"/>
              <a:t>14</a:t>
            </a:fld>
            <a:endParaRPr lang="en-US"/>
          </a:p>
        </p:txBody>
      </p:sp>
    </p:spTree>
    <p:extLst>
      <p:ext uri="{BB962C8B-B14F-4D97-AF65-F5344CB8AC3E}">
        <p14:creationId xmlns:p14="http://schemas.microsoft.com/office/powerpoint/2010/main" val="946329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772400" cy="2585323"/>
          </a:xfrm>
          <a:prstGeom prst="rect">
            <a:avLst/>
          </a:prstGeom>
          <a:noFill/>
        </p:spPr>
        <p:txBody>
          <a:bodyPr wrap="square" rtlCol="0">
            <a:spAutoFit/>
          </a:bodyPr>
          <a:lstStyle/>
          <a:p>
            <a:pPr marL="342900" indent="-342900" algn="ctr">
              <a:buClr>
                <a:srgbClr val="FFFF00"/>
              </a:buClr>
              <a:buFont typeface="Wingdings" panose="05000000000000000000" pitchFamily="2" charset="2"/>
              <a:buChar char="v"/>
            </a:pPr>
            <a:endParaRPr lang="en-US" sz="5400" b="1" dirty="0" smtClean="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endParaRPr lang="en-US" sz="5400" b="1" dirty="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r>
              <a:rPr lang="en-US" sz="5400" b="1" dirty="0" smtClean="0">
                <a:solidFill>
                  <a:schemeClr val="bg1"/>
                </a:solidFill>
                <a:latin typeface="Arial" panose="020B0604020202020204" pitchFamily="34" charset="0"/>
                <a:cs typeface="Arial" panose="020B0604020202020204" pitchFamily="34" charset="0"/>
              </a:rPr>
              <a:t>COLOR</a:t>
            </a:r>
            <a:endParaRPr lang="en-US" sz="54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15</a:t>
            </a:fld>
            <a:endParaRPr lang="en-US"/>
          </a:p>
        </p:txBody>
      </p:sp>
    </p:spTree>
    <p:extLst>
      <p:ext uri="{BB962C8B-B14F-4D97-AF65-F5344CB8AC3E}">
        <p14:creationId xmlns:p14="http://schemas.microsoft.com/office/powerpoint/2010/main" val="879443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62000"/>
            <a:ext cx="7772400" cy="5262979"/>
          </a:xfrm>
          <a:prstGeom prst="rect">
            <a:avLst/>
          </a:prstGeom>
          <a:noFill/>
        </p:spPr>
        <p:txBody>
          <a:bodyPr wrap="square" rtlCol="0">
            <a:spAutoFit/>
          </a:bodyPr>
          <a:lstStyle/>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smtClean="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smtClean="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smtClean="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smtClean="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smtClean="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smtClean="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endParaRPr lang="en-US" sz="2400" b="1" dirty="0" smtClean="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381000" y="152400"/>
            <a:ext cx="2207656"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The Color Wheel</a:t>
            </a:r>
            <a:endParaRPr lang="en-US" sz="2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286000" y="1219200"/>
            <a:ext cx="4800600" cy="4495800"/>
          </a:xfrm>
          <a:prstGeom prst="rect">
            <a:avLst/>
          </a:prstGeom>
        </p:spPr>
      </p:pic>
      <p:sp>
        <p:nvSpPr>
          <p:cNvPr id="5" name="Slide Number Placeholder 4"/>
          <p:cNvSpPr>
            <a:spLocks noGrp="1"/>
          </p:cNvSpPr>
          <p:nvPr>
            <p:ph type="sldNum" sz="quarter" idx="12"/>
          </p:nvPr>
        </p:nvSpPr>
        <p:spPr/>
        <p:txBody>
          <a:bodyPr/>
          <a:lstStyle/>
          <a:p>
            <a:fld id="{64A3F191-2CB0-462F-8A27-8354E1B7F63E}" type="slidenum">
              <a:rPr lang="en-US" smtClean="0"/>
              <a:t>16</a:t>
            </a:fld>
            <a:endParaRPr lang="en-US"/>
          </a:p>
        </p:txBody>
      </p:sp>
    </p:spTree>
    <p:extLst>
      <p:ext uri="{BB962C8B-B14F-4D97-AF65-F5344CB8AC3E}">
        <p14:creationId xmlns:p14="http://schemas.microsoft.com/office/powerpoint/2010/main" val="11893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paintingsforsale.com/UploadPic/Claude%20Monet/big/Irises%20in%20Monet%27s%20Gar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199"/>
            <a:ext cx="7143750" cy="568642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07642"/>
            <a:ext cx="5139036"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Large blocks of monochromatic </a:t>
            </a:r>
            <a:r>
              <a:rPr lang="en-US" b="1" dirty="0">
                <a:solidFill>
                  <a:schemeClr val="bg1"/>
                </a:solidFill>
                <a:latin typeface="Arial" panose="020B0604020202020204" pitchFamily="34" charset="0"/>
                <a:cs typeface="Arial" panose="020B0604020202020204" pitchFamily="34" charset="0"/>
              </a:rPr>
              <a:t>c</a:t>
            </a:r>
            <a:r>
              <a:rPr lang="en-US" b="1" dirty="0" smtClean="0">
                <a:solidFill>
                  <a:schemeClr val="bg1"/>
                </a:solidFill>
                <a:latin typeface="Arial" panose="020B0604020202020204" pitchFamily="34" charset="0"/>
                <a:cs typeface="Arial" panose="020B0604020202020204" pitchFamily="34" charset="0"/>
              </a:rPr>
              <a:t>olors in art</a:t>
            </a:r>
            <a:endParaRPr lang="en-US"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4A3F191-2CB0-462F-8A27-8354E1B7F63E}" type="slidenum">
              <a:rPr lang="en-US" smtClean="0"/>
              <a:t>17</a:t>
            </a:fld>
            <a:endParaRPr lang="en-US"/>
          </a:p>
        </p:txBody>
      </p:sp>
    </p:spTree>
    <p:extLst>
      <p:ext uri="{BB962C8B-B14F-4D97-AF65-F5344CB8AC3E}">
        <p14:creationId xmlns:p14="http://schemas.microsoft.com/office/powerpoint/2010/main" val="3546313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4968027"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Monochromatic garden at </a:t>
            </a:r>
            <a:r>
              <a:rPr lang="en-US" b="1" dirty="0" err="1" smtClean="0">
                <a:solidFill>
                  <a:schemeClr val="bg1"/>
                </a:solidFill>
                <a:latin typeface="Arial" panose="020B0604020202020204" pitchFamily="34" charset="0"/>
                <a:cs typeface="Arial" panose="020B0604020202020204" pitchFamily="34" charset="0"/>
              </a:rPr>
              <a:t>Giverny</a:t>
            </a:r>
            <a:r>
              <a:rPr lang="en-US" b="1" dirty="0" smtClean="0">
                <a:solidFill>
                  <a:schemeClr val="bg1"/>
                </a:solidFill>
                <a:latin typeface="Arial" panose="020B0604020202020204" pitchFamily="34" charset="0"/>
                <a:cs typeface="Arial" panose="020B0604020202020204" pitchFamily="34" charset="0"/>
              </a:rPr>
              <a:t> in spring</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85800"/>
            <a:ext cx="4876800" cy="3657600"/>
          </a:xfrm>
          <a:prstGeom prst="rect">
            <a:avLst/>
          </a:prstGeom>
          <a:ln w="25400">
            <a:solidFill>
              <a:schemeClr val="bg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454109"/>
            <a:ext cx="3482228" cy="5175291"/>
          </a:xfrm>
          <a:prstGeom prst="rect">
            <a:avLst/>
          </a:prstGeom>
          <a:ln w="25400">
            <a:solidFill>
              <a:schemeClr val="bg1"/>
            </a:solidFill>
          </a:ln>
        </p:spPr>
      </p:pic>
      <p:sp>
        <p:nvSpPr>
          <p:cNvPr id="5" name="Slide Number Placeholder 4"/>
          <p:cNvSpPr>
            <a:spLocks noGrp="1"/>
          </p:cNvSpPr>
          <p:nvPr>
            <p:ph type="sldNum" sz="quarter" idx="12"/>
          </p:nvPr>
        </p:nvSpPr>
        <p:spPr/>
        <p:txBody>
          <a:bodyPr/>
          <a:lstStyle/>
          <a:p>
            <a:fld id="{64A3F191-2CB0-462F-8A27-8354E1B7F63E}" type="slidenum">
              <a:rPr lang="en-US" smtClean="0"/>
              <a:t>18</a:t>
            </a:fld>
            <a:endParaRPr lang="en-US"/>
          </a:p>
        </p:txBody>
      </p:sp>
    </p:spTree>
    <p:extLst>
      <p:ext uri="{BB962C8B-B14F-4D97-AF65-F5344CB8AC3E}">
        <p14:creationId xmlns:p14="http://schemas.microsoft.com/office/powerpoint/2010/main" val="1412278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giverny-impression.com/gallery/monets-garden/october-giver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382000" cy="5567783"/>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04800"/>
            <a:ext cx="4442242"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Monochromatic </a:t>
            </a:r>
            <a:r>
              <a:rPr lang="en-US" b="1" dirty="0">
                <a:solidFill>
                  <a:schemeClr val="bg1"/>
                </a:solidFill>
                <a:latin typeface="Arial" panose="020B0604020202020204" pitchFamily="34" charset="0"/>
                <a:cs typeface="Arial" panose="020B0604020202020204" pitchFamily="34" charset="0"/>
              </a:rPr>
              <a:t>f</a:t>
            </a:r>
            <a:r>
              <a:rPr lang="en-US" b="1" dirty="0" smtClean="0">
                <a:solidFill>
                  <a:schemeClr val="bg1"/>
                </a:solidFill>
                <a:latin typeface="Arial" panose="020B0604020202020204" pitchFamily="34" charset="0"/>
                <a:cs typeface="Arial" panose="020B0604020202020204" pitchFamily="34" charset="0"/>
              </a:rPr>
              <a:t>lower </a:t>
            </a:r>
            <a:r>
              <a:rPr lang="en-US" b="1" dirty="0">
                <a:solidFill>
                  <a:schemeClr val="bg1"/>
                </a:solidFill>
                <a:latin typeface="Arial" panose="020B0604020202020204" pitchFamily="34" charset="0"/>
                <a:cs typeface="Arial" panose="020B0604020202020204" pitchFamily="34" charset="0"/>
              </a:rPr>
              <a:t>b</a:t>
            </a:r>
            <a:r>
              <a:rPr lang="en-US" b="1" dirty="0" smtClean="0">
                <a:solidFill>
                  <a:schemeClr val="bg1"/>
                </a:solidFill>
                <a:latin typeface="Arial" panose="020B0604020202020204" pitchFamily="34" charset="0"/>
                <a:cs typeface="Arial" panose="020B0604020202020204" pitchFamily="34" charset="0"/>
              </a:rPr>
              <a:t>eds at </a:t>
            </a:r>
            <a:r>
              <a:rPr lang="en-US" b="1" dirty="0" err="1" smtClean="0">
                <a:solidFill>
                  <a:schemeClr val="bg1"/>
                </a:solidFill>
                <a:latin typeface="Arial" panose="020B0604020202020204" pitchFamily="34" charset="0"/>
                <a:cs typeface="Arial" panose="020B0604020202020204" pitchFamily="34" charset="0"/>
              </a:rPr>
              <a:t>Giverny</a:t>
            </a:r>
            <a:endParaRPr lang="en-US" b="1" dirty="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64A3F191-2CB0-462F-8A27-8354E1B7F63E}" type="slidenum">
              <a:rPr lang="en-US" smtClean="0"/>
              <a:t>19</a:t>
            </a:fld>
            <a:endParaRPr lang="en-US"/>
          </a:p>
        </p:txBody>
      </p:sp>
    </p:spTree>
    <p:extLst>
      <p:ext uri="{BB962C8B-B14F-4D97-AF65-F5344CB8AC3E}">
        <p14:creationId xmlns:p14="http://schemas.microsoft.com/office/powerpoint/2010/main" val="349985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0"/>
            <a:ext cx="7848600" cy="1015663"/>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“Apart from painting and gardening, I am good for </a:t>
            </a:r>
            <a:r>
              <a:rPr lang="en-US" sz="2000" b="1" dirty="0" smtClean="0">
                <a:solidFill>
                  <a:schemeClr val="bg1"/>
                </a:solidFill>
                <a:latin typeface="Arial" panose="020B0604020202020204" pitchFamily="34" charset="0"/>
                <a:cs typeface="Arial" panose="020B0604020202020204" pitchFamily="34" charset="0"/>
              </a:rPr>
              <a:t>nothing</a:t>
            </a:r>
            <a:r>
              <a:rPr lang="en-US" sz="2000" b="1" dirty="0">
                <a:solidFill>
                  <a:schemeClr val="bg1"/>
                </a:solidFill>
                <a:latin typeface="Arial" panose="020B0604020202020204" pitchFamily="34" charset="0"/>
                <a:cs typeface="Arial" panose="020B0604020202020204" pitchFamily="34" charset="0"/>
              </a:rPr>
              <a:t>.</a:t>
            </a:r>
            <a:endParaRPr lang="en-US" sz="2000" b="1" dirty="0" smtClean="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M</a:t>
            </a:r>
            <a:r>
              <a:rPr lang="en-US" sz="2000" b="1" dirty="0" smtClean="0">
                <a:solidFill>
                  <a:schemeClr val="bg1"/>
                </a:solidFill>
                <a:latin typeface="Arial" panose="020B0604020202020204" pitchFamily="34" charset="0"/>
                <a:cs typeface="Arial" panose="020B0604020202020204" pitchFamily="34" charset="0"/>
              </a:rPr>
              <a:t>y </a:t>
            </a:r>
            <a:r>
              <a:rPr lang="en-US" sz="2000" b="1" dirty="0">
                <a:solidFill>
                  <a:schemeClr val="bg1"/>
                </a:solidFill>
                <a:latin typeface="Arial" panose="020B0604020202020204" pitchFamily="34" charset="0"/>
                <a:cs typeface="Arial" panose="020B0604020202020204" pitchFamily="34" charset="0"/>
              </a:rPr>
              <a:t>greatest masterpiece is my garden.’’</a:t>
            </a:r>
          </a:p>
        </p:txBody>
      </p:sp>
      <p:pic>
        <p:nvPicPr>
          <p:cNvPr id="3" name="Picture 2" descr="http://www.thecultureconcept.com/circle/wp-content/uploads/2013/05/Monet-in-his-Gar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552039"/>
            <a:ext cx="6896100" cy="490537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5600" y="928696"/>
            <a:ext cx="1515543" cy="369332"/>
          </a:xfrm>
          <a:prstGeom prst="rect">
            <a:avLst/>
          </a:prstGeom>
          <a:noFill/>
        </p:spPr>
        <p:txBody>
          <a:bodyPr wrap="none" rtlCol="0">
            <a:spAutoFit/>
          </a:bodyPr>
          <a:lstStyle/>
          <a:p>
            <a:r>
              <a:rPr lang="en-US" dirty="0" smtClean="0">
                <a:solidFill>
                  <a:schemeClr val="bg1"/>
                </a:solidFill>
              </a:rPr>
              <a:t>Claude Monet</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64A3F191-2CB0-462F-8A27-8354E1B7F63E}" type="slidenum">
              <a:rPr lang="en-US" smtClean="0"/>
              <a:t>2</a:t>
            </a:fld>
            <a:endParaRPr lang="en-US"/>
          </a:p>
        </p:txBody>
      </p:sp>
    </p:spTree>
    <p:extLst>
      <p:ext uri="{BB962C8B-B14F-4D97-AF65-F5344CB8AC3E}">
        <p14:creationId xmlns:p14="http://schemas.microsoft.com/office/powerpoint/2010/main" val="813615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6800" y="685800"/>
            <a:ext cx="4078212" cy="646331"/>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Monochromatic flower </a:t>
            </a:r>
            <a:r>
              <a:rPr lang="en-US" b="1" dirty="0">
                <a:solidFill>
                  <a:schemeClr val="bg1"/>
                </a:solidFill>
                <a:latin typeface="Arial" panose="020B0604020202020204" pitchFamily="34" charset="0"/>
                <a:cs typeface="Arial" panose="020B0604020202020204" pitchFamily="34" charset="0"/>
              </a:rPr>
              <a:t>b</a:t>
            </a:r>
            <a:r>
              <a:rPr lang="en-US" b="1" dirty="0" smtClean="0">
                <a:solidFill>
                  <a:schemeClr val="bg1"/>
                </a:solidFill>
                <a:latin typeface="Arial" panose="020B0604020202020204" pitchFamily="34" charset="0"/>
                <a:cs typeface="Arial" panose="020B0604020202020204" pitchFamily="34" charset="0"/>
              </a:rPr>
              <a:t>eds in your </a:t>
            </a:r>
            <a:r>
              <a:rPr lang="en-US" b="1" dirty="0">
                <a:solidFill>
                  <a:schemeClr val="bg1"/>
                </a:solidFill>
                <a:latin typeface="Arial" panose="020B0604020202020204" pitchFamily="34" charset="0"/>
                <a:cs typeface="Arial" panose="020B0604020202020204" pitchFamily="34" charset="0"/>
              </a:rPr>
              <a:t>g</a:t>
            </a:r>
            <a:r>
              <a:rPr lang="en-US" b="1" dirty="0" smtClean="0">
                <a:solidFill>
                  <a:schemeClr val="bg1"/>
                </a:solidFill>
                <a:latin typeface="Arial" panose="020B0604020202020204" pitchFamily="34" charset="0"/>
                <a:cs typeface="Arial" panose="020B0604020202020204" pitchFamily="34" charset="0"/>
              </a:rPr>
              <a:t>arden</a:t>
            </a:r>
            <a:endParaRPr lang="en-US" b="1" dirty="0">
              <a:solidFill>
                <a:schemeClr val="bg1"/>
              </a:solidFill>
              <a:latin typeface="Arial" panose="020B0604020202020204" pitchFamily="34" charset="0"/>
              <a:cs typeface="Arial" panose="020B0604020202020204" pitchFamily="34" charset="0"/>
            </a:endParaRPr>
          </a:p>
        </p:txBody>
      </p:sp>
      <p:pic>
        <p:nvPicPr>
          <p:cNvPr id="4100" name="Picture 4" descr="http://media-cache-ak0.pinimg.com/736x/b0/e7/e4/b0e7e4818760559f14285b0c4468d4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4785783" cy="3589338"/>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2937" y="4495800"/>
            <a:ext cx="2903360" cy="923330"/>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Use one color with its</a:t>
            </a:r>
          </a:p>
          <a:p>
            <a:pPr algn="ctr"/>
            <a:r>
              <a:rPr lang="en-US" b="1" dirty="0">
                <a:solidFill>
                  <a:schemeClr val="bg1"/>
                </a:solidFill>
                <a:latin typeface="Arial" panose="020B0604020202020204" pitchFamily="34" charset="0"/>
                <a:cs typeface="Arial" panose="020B0604020202020204" pitchFamily="34" charset="0"/>
              </a:rPr>
              <a:t>d</a:t>
            </a:r>
            <a:r>
              <a:rPr lang="en-US" b="1" dirty="0" smtClean="0">
                <a:solidFill>
                  <a:schemeClr val="bg1"/>
                </a:solidFill>
                <a:latin typeface="Arial" panose="020B0604020202020204" pitchFamily="34" charset="0"/>
                <a:cs typeface="Arial" panose="020B0604020202020204" pitchFamily="34" charset="0"/>
              </a:rPr>
              <a:t>ifferent values </a:t>
            </a:r>
          </a:p>
          <a:p>
            <a:pPr algn="ctr"/>
            <a:r>
              <a:rPr lang="en-US" b="1" dirty="0" smtClean="0">
                <a:solidFill>
                  <a:schemeClr val="bg1"/>
                </a:solidFill>
                <a:latin typeface="Arial" panose="020B0604020202020204" pitchFamily="34" charset="0"/>
                <a:cs typeface="Arial" panose="020B0604020202020204" pitchFamily="34" charset="0"/>
              </a:rPr>
              <a:t>(tints, tones and shades)</a:t>
            </a:r>
            <a:endParaRPr lang="en-US" b="1" dirty="0">
              <a:solidFill>
                <a:schemeClr val="bg1"/>
              </a:solidFill>
              <a:latin typeface="Arial" panose="020B0604020202020204" pitchFamily="34" charset="0"/>
              <a:cs typeface="Arial" panose="020B0604020202020204" pitchFamily="34" charset="0"/>
            </a:endParaRPr>
          </a:p>
        </p:txBody>
      </p:sp>
      <p:pic>
        <p:nvPicPr>
          <p:cNvPr id="9" name="Picture 2" descr="http://www.fonnesbeckgreenhouse.com/blog/wp-content/uploads/2010/09/monochromatic.jpg"/>
          <p:cNvPicPr>
            <a:picLocks noChangeAspect="1" noChangeArrowheads="1"/>
          </p:cNvPicPr>
          <p:nvPr/>
        </p:nvPicPr>
        <p:blipFill>
          <a:blip r:embed="rId4">
            <a:lum bright="-7000"/>
            <a:extLst>
              <a:ext uri="{BEBA8EAE-BF5A-486C-A8C5-ECC9F3942E4B}">
                <a14:imgProps xmlns:a14="http://schemas.microsoft.com/office/drawing/2010/main">
                  <a14:imgLayer r:embed="rId5">
                    <a14:imgEffect>
                      <a14:brightnessContrast bright="-6000" contrast="-15000"/>
                    </a14:imgEffect>
                  </a14:imgLayer>
                </a14:imgProps>
              </a:ext>
              <a:ext uri="{28A0092B-C50C-407E-A947-70E740481C1C}">
                <a14:useLocalDpi xmlns:a14="http://schemas.microsoft.com/office/drawing/2010/main" val="0"/>
              </a:ext>
            </a:extLst>
          </a:blip>
          <a:srcRect/>
          <a:stretch>
            <a:fillRect/>
          </a:stretch>
        </p:blipFill>
        <p:spPr bwMode="auto">
          <a:xfrm>
            <a:off x="239486" y="228600"/>
            <a:ext cx="4648200" cy="348615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A3F191-2CB0-462F-8A27-8354E1B7F63E}" type="slidenum">
              <a:rPr lang="en-US" smtClean="0"/>
              <a:t>20</a:t>
            </a:fld>
            <a:endParaRPr lang="en-US"/>
          </a:p>
        </p:txBody>
      </p:sp>
    </p:spTree>
    <p:extLst>
      <p:ext uri="{BB962C8B-B14F-4D97-AF65-F5344CB8AC3E}">
        <p14:creationId xmlns:p14="http://schemas.microsoft.com/office/powerpoint/2010/main" val="3139126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33397" y="43934"/>
            <a:ext cx="4959627"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Monochromatic flower </a:t>
            </a:r>
            <a:r>
              <a:rPr lang="en-US" b="1" dirty="0">
                <a:solidFill>
                  <a:schemeClr val="bg1"/>
                </a:solidFill>
                <a:latin typeface="Arial" panose="020B0604020202020204" pitchFamily="34" charset="0"/>
                <a:cs typeface="Arial" panose="020B0604020202020204" pitchFamily="34" charset="0"/>
              </a:rPr>
              <a:t>b</a:t>
            </a:r>
            <a:r>
              <a:rPr lang="en-US" b="1" dirty="0" smtClean="0">
                <a:solidFill>
                  <a:schemeClr val="bg1"/>
                </a:solidFill>
                <a:latin typeface="Arial" panose="020B0604020202020204" pitchFamily="34" charset="0"/>
                <a:cs typeface="Arial" panose="020B0604020202020204" pitchFamily="34" charset="0"/>
              </a:rPr>
              <a:t>eds in your </a:t>
            </a:r>
            <a:r>
              <a:rPr lang="en-US" b="1" dirty="0">
                <a:solidFill>
                  <a:schemeClr val="bg1"/>
                </a:solidFill>
                <a:latin typeface="Arial" panose="020B0604020202020204" pitchFamily="34" charset="0"/>
                <a:cs typeface="Arial" panose="020B0604020202020204" pitchFamily="34" charset="0"/>
              </a:rPr>
              <a:t>g</a:t>
            </a:r>
            <a:r>
              <a:rPr lang="en-US" b="1" dirty="0" smtClean="0">
                <a:solidFill>
                  <a:schemeClr val="bg1"/>
                </a:solidFill>
                <a:latin typeface="Arial" panose="020B0604020202020204" pitchFamily="34" charset="0"/>
                <a:cs typeface="Arial" panose="020B0604020202020204" pitchFamily="34" charset="0"/>
              </a:rPr>
              <a:t>arden</a:t>
            </a:r>
            <a:endParaRPr lang="en-US"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727" y="2971800"/>
            <a:ext cx="4922673" cy="3695700"/>
          </a:xfrm>
          <a:prstGeom prst="rect">
            <a:avLst/>
          </a:prstGeom>
          <a:ln w="25400">
            <a:solidFill>
              <a:schemeClr val="bg1"/>
            </a:solidFill>
          </a:ln>
        </p:spPr>
      </p:pic>
      <p:sp>
        <p:nvSpPr>
          <p:cNvPr id="4" name="TextBox 3"/>
          <p:cNvSpPr txBox="1"/>
          <p:nvPr/>
        </p:nvSpPr>
        <p:spPr>
          <a:xfrm>
            <a:off x="304801" y="4267200"/>
            <a:ext cx="3505200" cy="1477328"/>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Since the monochromatic color palette is less distracting to the eye, you can appreciate architecture and texture of the plants</a:t>
            </a:r>
            <a:endParaRPr lang="en-US"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57200"/>
            <a:ext cx="4343400" cy="3537408"/>
          </a:xfrm>
          <a:prstGeom prst="rect">
            <a:avLst/>
          </a:prstGeom>
          <a:ln w="38100">
            <a:solidFill>
              <a:schemeClr val="bg1"/>
            </a:solidFill>
          </a:ln>
        </p:spPr>
      </p:pic>
      <p:sp>
        <p:nvSpPr>
          <p:cNvPr id="5" name="Slide Number Placeholder 4"/>
          <p:cNvSpPr>
            <a:spLocks noGrp="1"/>
          </p:cNvSpPr>
          <p:nvPr>
            <p:ph type="sldNum" sz="quarter" idx="12"/>
          </p:nvPr>
        </p:nvSpPr>
        <p:spPr/>
        <p:txBody>
          <a:bodyPr/>
          <a:lstStyle/>
          <a:p>
            <a:fld id="{64A3F191-2CB0-462F-8A27-8354E1B7F63E}" type="slidenum">
              <a:rPr lang="en-US" smtClean="0"/>
              <a:t>21</a:t>
            </a:fld>
            <a:endParaRPr lang="en-US"/>
          </a:p>
        </p:txBody>
      </p:sp>
    </p:spTree>
    <p:extLst>
      <p:ext uri="{BB962C8B-B14F-4D97-AF65-F5344CB8AC3E}">
        <p14:creationId xmlns:p14="http://schemas.microsoft.com/office/powerpoint/2010/main" val="62029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4.bp.blogspot.com/-yisVjIFxfeY/UXnyhGAbv5I/AAAAAAAALNg/fcty14ysZBA/s1600/monet+wallpaper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772400" cy="58293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20134"/>
            <a:ext cx="3313728"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Complementary colors in art</a:t>
            </a:r>
            <a:endParaRPr lang="en-US"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4A3F191-2CB0-462F-8A27-8354E1B7F63E}" type="slidenum">
              <a:rPr lang="en-US" smtClean="0"/>
              <a:t>22</a:t>
            </a:fld>
            <a:endParaRPr lang="en-US"/>
          </a:p>
        </p:txBody>
      </p:sp>
    </p:spTree>
    <p:extLst>
      <p:ext uri="{BB962C8B-B14F-4D97-AF65-F5344CB8AC3E}">
        <p14:creationId xmlns:p14="http://schemas.microsoft.com/office/powerpoint/2010/main" val="5064285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20134"/>
            <a:ext cx="5297219"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Complementary colors in Monet’s Grand </a:t>
            </a:r>
            <a:r>
              <a:rPr lang="en-US" b="1" dirty="0" err="1" smtClean="0">
                <a:solidFill>
                  <a:schemeClr val="bg1"/>
                </a:solidFill>
                <a:latin typeface="Arial" panose="020B0604020202020204" pitchFamily="34" charset="0"/>
                <a:cs typeface="Arial" panose="020B0604020202020204" pitchFamily="34" charset="0"/>
              </a:rPr>
              <a:t>Allee</a:t>
            </a:r>
            <a:r>
              <a:rPr lang="en-US" b="1" dirty="0" smtClean="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p:txBody>
      </p:sp>
      <p:pic>
        <p:nvPicPr>
          <p:cNvPr id="4" name="Picture 6" descr="http://giverny-lareserve.com/wp-content/uploads/2015/08/Mone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41802" cy="4457753"/>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4A3F191-2CB0-462F-8A27-8354E1B7F63E}" type="slidenum">
              <a:rPr lang="en-US" smtClean="0"/>
              <a:t>23</a:t>
            </a:fld>
            <a:endParaRPr lang="en-US"/>
          </a:p>
        </p:txBody>
      </p:sp>
    </p:spTree>
    <p:extLst>
      <p:ext uri="{BB962C8B-B14F-4D97-AF65-F5344CB8AC3E}">
        <p14:creationId xmlns:p14="http://schemas.microsoft.com/office/powerpoint/2010/main" val="3593134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4352474"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Complementary colors in your </a:t>
            </a:r>
            <a:r>
              <a:rPr lang="en-US" b="1" dirty="0">
                <a:solidFill>
                  <a:schemeClr val="bg1"/>
                </a:solidFill>
                <a:latin typeface="Arial" panose="020B0604020202020204" pitchFamily="34" charset="0"/>
                <a:cs typeface="Arial" panose="020B0604020202020204" pitchFamily="34" charset="0"/>
              </a:rPr>
              <a:t>g</a:t>
            </a:r>
            <a:r>
              <a:rPr lang="en-US" b="1" dirty="0" smtClean="0">
                <a:solidFill>
                  <a:schemeClr val="bg1"/>
                </a:solidFill>
                <a:latin typeface="Arial" panose="020B0604020202020204" pitchFamily="34" charset="0"/>
                <a:cs typeface="Arial" panose="020B0604020202020204" pitchFamily="34" charset="0"/>
              </a:rPr>
              <a:t>arden</a:t>
            </a:r>
            <a:endParaRPr lang="en-US" b="1" dirty="0">
              <a:solidFill>
                <a:schemeClr val="bg1"/>
              </a:solidFill>
              <a:latin typeface="Arial" panose="020B0604020202020204" pitchFamily="34" charset="0"/>
              <a:cs typeface="Arial" panose="020B0604020202020204" pitchFamily="34" charset="0"/>
            </a:endParaRPr>
          </a:p>
        </p:txBody>
      </p:sp>
      <p:pic>
        <p:nvPicPr>
          <p:cNvPr id="9220" name="Picture 4" descr="http://thehappyhousewife.com/frugal-living/files/2013/03/home-landsca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55" y="2925042"/>
            <a:ext cx="5560291" cy="372340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3074" name="Picture 2" descr="http://st.houzz.com/simgs/78315b0f0f342efb_4-8072/-landsca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89466"/>
            <a:ext cx="5203855" cy="346381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4495800"/>
            <a:ext cx="2646878" cy="923330"/>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When used together,</a:t>
            </a:r>
          </a:p>
          <a:p>
            <a:pPr algn="ctr"/>
            <a:r>
              <a:rPr lang="en-US" b="1" dirty="0">
                <a:solidFill>
                  <a:schemeClr val="bg1"/>
                </a:solidFill>
                <a:latin typeface="Arial" panose="020B0604020202020204" pitchFamily="34" charset="0"/>
                <a:cs typeface="Arial" panose="020B0604020202020204" pitchFamily="34" charset="0"/>
              </a:rPr>
              <a:t>c</a:t>
            </a:r>
            <a:r>
              <a:rPr lang="en-US" b="1" dirty="0" smtClean="0">
                <a:solidFill>
                  <a:schemeClr val="bg1"/>
                </a:solidFill>
                <a:latin typeface="Arial" panose="020B0604020202020204" pitchFamily="34" charset="0"/>
                <a:cs typeface="Arial" panose="020B0604020202020204" pitchFamily="34" charset="0"/>
              </a:rPr>
              <a:t>omplementary colors</a:t>
            </a:r>
          </a:p>
          <a:p>
            <a:pPr algn="ctr"/>
            <a:r>
              <a:rPr lang="en-US" b="1" dirty="0">
                <a:solidFill>
                  <a:schemeClr val="bg1"/>
                </a:solidFill>
                <a:latin typeface="Arial" panose="020B0604020202020204" pitchFamily="34" charset="0"/>
                <a:cs typeface="Arial" panose="020B0604020202020204" pitchFamily="34" charset="0"/>
              </a:rPr>
              <a:t>i</a:t>
            </a:r>
            <a:r>
              <a:rPr lang="en-US" b="1" dirty="0" smtClean="0">
                <a:solidFill>
                  <a:schemeClr val="bg1"/>
                </a:solidFill>
                <a:latin typeface="Arial" panose="020B0604020202020204" pitchFamily="34" charset="0"/>
                <a:cs typeface="Arial" panose="020B0604020202020204" pitchFamily="34" charset="0"/>
              </a:rPr>
              <a:t>ntensify each other</a:t>
            </a:r>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24</a:t>
            </a:fld>
            <a:endParaRPr lang="en-US"/>
          </a:p>
        </p:txBody>
      </p:sp>
    </p:spTree>
    <p:extLst>
      <p:ext uri="{BB962C8B-B14F-4D97-AF65-F5344CB8AC3E}">
        <p14:creationId xmlns:p14="http://schemas.microsoft.com/office/powerpoint/2010/main" val="2809649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15" y="381000"/>
            <a:ext cx="5101686" cy="3392621"/>
          </a:xfrm>
          <a:prstGeom prst="rect">
            <a:avLst/>
          </a:prstGeom>
          <a:ln w="25400">
            <a:solidFill>
              <a:schemeClr val="bg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981200"/>
            <a:ext cx="3487735" cy="4648200"/>
          </a:xfrm>
          <a:prstGeom prst="rect">
            <a:avLst/>
          </a:prstGeom>
          <a:ln w="25400">
            <a:solidFill>
              <a:schemeClr val="bg1"/>
            </a:solidFill>
          </a:ln>
        </p:spPr>
      </p:pic>
      <p:sp>
        <p:nvSpPr>
          <p:cNvPr id="4" name="TextBox 3"/>
          <p:cNvSpPr txBox="1"/>
          <p:nvPr/>
        </p:nvSpPr>
        <p:spPr>
          <a:xfrm>
            <a:off x="6122072" y="381000"/>
            <a:ext cx="2852063"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Complementary Colors </a:t>
            </a:r>
            <a:endParaRPr lang="en-US"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38200" y="4191000"/>
            <a:ext cx="3232488" cy="1477328"/>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Typical color combinations:</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Orange &amp; Blue</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Red &amp; Green</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Yellow &amp; Purple</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Green &amp; Hot Pink</a:t>
            </a:r>
            <a:endParaRPr lang="en-US" b="1" dirty="0">
              <a:solidFill>
                <a:schemeClr val="bg1"/>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64A3F191-2CB0-462F-8A27-8354E1B7F63E}" type="slidenum">
              <a:rPr lang="en-US" smtClean="0"/>
              <a:t>25</a:t>
            </a:fld>
            <a:endParaRPr lang="en-US"/>
          </a:p>
        </p:txBody>
      </p:sp>
    </p:spTree>
    <p:extLst>
      <p:ext uri="{BB962C8B-B14F-4D97-AF65-F5344CB8AC3E}">
        <p14:creationId xmlns:p14="http://schemas.microsoft.com/office/powerpoint/2010/main" val="2947490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68" y="300487"/>
            <a:ext cx="4487967" cy="2989871"/>
          </a:xfrm>
          <a:prstGeom prst="rect">
            <a:avLst/>
          </a:prstGeom>
          <a:ln w="38100">
            <a:solidFill>
              <a:schemeClr val="bg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182013"/>
            <a:ext cx="3429000" cy="4572000"/>
          </a:xfrm>
          <a:prstGeom prst="rect">
            <a:avLst/>
          </a:prstGeom>
          <a:ln w="38100">
            <a:solidFill>
              <a:schemeClr val="bg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468013"/>
            <a:ext cx="1825639" cy="3237587"/>
          </a:xfrm>
          <a:prstGeom prst="rect">
            <a:avLst/>
          </a:prstGeom>
          <a:ln w="38100">
            <a:solidFill>
              <a:schemeClr val="bg1"/>
            </a:solidFill>
          </a:ln>
        </p:spPr>
      </p:pic>
      <p:sp>
        <p:nvSpPr>
          <p:cNvPr id="5" name="TextBox 4"/>
          <p:cNvSpPr txBox="1"/>
          <p:nvPr/>
        </p:nvSpPr>
        <p:spPr>
          <a:xfrm>
            <a:off x="5410200" y="323491"/>
            <a:ext cx="2852063"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Complementary Colors </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907262" y="4705972"/>
            <a:ext cx="1851789"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Orange &amp; Blue </a:t>
            </a:r>
            <a:endParaRPr lang="en-US" b="1" dirty="0">
              <a:solidFill>
                <a:schemeClr val="bg1"/>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64A3F191-2CB0-462F-8A27-8354E1B7F63E}" type="slidenum">
              <a:rPr lang="en-US" smtClean="0"/>
              <a:t>26</a:t>
            </a:fld>
            <a:endParaRPr lang="en-US"/>
          </a:p>
        </p:txBody>
      </p:sp>
    </p:spTree>
    <p:extLst>
      <p:ext uri="{BB962C8B-B14F-4D97-AF65-F5344CB8AC3E}">
        <p14:creationId xmlns:p14="http://schemas.microsoft.com/office/powerpoint/2010/main" val="200234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6855" y="3124200"/>
            <a:ext cx="2209800" cy="3294931"/>
          </a:xfrm>
          <a:prstGeom prst="rect">
            <a:avLst/>
          </a:prstGeom>
          <a:ln w="38100">
            <a:solidFill>
              <a:schemeClr val="bg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3124200"/>
            <a:ext cx="1930401" cy="1085851"/>
          </a:xfrm>
          <a:prstGeom prst="rect">
            <a:avLst/>
          </a:prstGeom>
          <a:ln w="38100">
            <a:solidFill>
              <a:schemeClr val="bg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787160"/>
            <a:ext cx="3762375" cy="5657850"/>
          </a:xfrm>
          <a:prstGeom prst="rect">
            <a:avLst/>
          </a:prstGeom>
          <a:ln w="38100">
            <a:solidFill>
              <a:schemeClr val="bg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6854" y="252224"/>
            <a:ext cx="3871345" cy="2656711"/>
          </a:xfrm>
          <a:prstGeom prst="rect">
            <a:avLst/>
          </a:prstGeom>
          <a:ln w="38100">
            <a:solidFill>
              <a:schemeClr val="bg1"/>
            </a:solidFill>
          </a:ln>
        </p:spPr>
      </p:pic>
      <p:sp>
        <p:nvSpPr>
          <p:cNvPr id="6" name="TextBox 5"/>
          <p:cNvSpPr txBox="1"/>
          <p:nvPr/>
        </p:nvSpPr>
        <p:spPr>
          <a:xfrm>
            <a:off x="381000" y="67558"/>
            <a:ext cx="2852063"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Complementary Colors </a:t>
            </a:r>
            <a:endParaRPr lang="en-US"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032167" y="4586998"/>
            <a:ext cx="1578433" cy="646331"/>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Purple and </a:t>
            </a:r>
          </a:p>
          <a:p>
            <a:pPr algn="ctr"/>
            <a:r>
              <a:rPr lang="en-US" b="1" dirty="0" smtClean="0">
                <a:solidFill>
                  <a:schemeClr val="bg1"/>
                </a:solidFill>
                <a:latin typeface="Arial" panose="020B0604020202020204" pitchFamily="34" charset="0"/>
                <a:cs typeface="Arial" panose="020B0604020202020204" pitchFamily="34" charset="0"/>
              </a:rPr>
              <a:t>Yellow</a:t>
            </a:r>
            <a:endParaRPr lang="en-US" b="1" dirty="0">
              <a:solidFill>
                <a:schemeClr val="bg1"/>
              </a:solidFill>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64A3F191-2CB0-462F-8A27-8354E1B7F63E}" type="slidenum">
              <a:rPr lang="en-US" smtClean="0"/>
              <a:t>27</a:t>
            </a:fld>
            <a:endParaRPr lang="en-US"/>
          </a:p>
        </p:txBody>
      </p:sp>
    </p:spTree>
    <p:extLst>
      <p:ext uri="{BB962C8B-B14F-4D97-AF65-F5344CB8AC3E}">
        <p14:creationId xmlns:p14="http://schemas.microsoft.com/office/powerpoint/2010/main" val="3160904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80691"/>
            <a:ext cx="1905000" cy="2758371"/>
          </a:xfrm>
          <a:prstGeom prst="rect">
            <a:avLst/>
          </a:prstGeom>
          <a:ln w="38100">
            <a:solidFill>
              <a:schemeClr val="bg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572655"/>
            <a:ext cx="1879600" cy="2819400"/>
          </a:xfrm>
          <a:prstGeom prst="rect">
            <a:avLst/>
          </a:prstGeom>
          <a:ln w="38100">
            <a:solidFill>
              <a:schemeClr val="bg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277" y="157018"/>
            <a:ext cx="4362643" cy="3271982"/>
          </a:xfrm>
          <a:prstGeom prst="rect">
            <a:avLst/>
          </a:prstGeom>
          <a:ln w="38100">
            <a:solidFill>
              <a:schemeClr val="bg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3680691"/>
            <a:ext cx="5715000" cy="3000375"/>
          </a:xfrm>
          <a:prstGeom prst="rect">
            <a:avLst/>
          </a:prstGeom>
          <a:ln w="38100">
            <a:solidFill>
              <a:schemeClr val="bg1"/>
            </a:solidFill>
          </a:ln>
        </p:spPr>
      </p:pic>
      <p:sp>
        <p:nvSpPr>
          <p:cNvPr id="7" name="TextBox 6"/>
          <p:cNvSpPr txBox="1"/>
          <p:nvPr/>
        </p:nvSpPr>
        <p:spPr>
          <a:xfrm>
            <a:off x="6248400" y="77478"/>
            <a:ext cx="2852063"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Complementary Colors </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934201" y="2209800"/>
            <a:ext cx="1905000" cy="646331"/>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Hot Pink and Green</a:t>
            </a:r>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28</a:t>
            </a:fld>
            <a:endParaRPr lang="en-US"/>
          </a:p>
        </p:txBody>
      </p:sp>
    </p:spTree>
    <p:extLst>
      <p:ext uri="{BB962C8B-B14F-4D97-AF65-F5344CB8AC3E}">
        <p14:creationId xmlns:p14="http://schemas.microsoft.com/office/powerpoint/2010/main" val="42650727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6682086"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Monet’s Favorite Color Combinations in his Art and Garden</a:t>
            </a:r>
            <a:endParaRPr lang="en-US"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990600" y="1752600"/>
            <a:ext cx="1467068"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Blue &amp; Pink</a:t>
            </a:r>
            <a:endParaRPr lang="en-US"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264843" y="1480066"/>
            <a:ext cx="914400" cy="914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29218" y="1480066"/>
            <a:ext cx="914400" cy="914400"/>
          </a:xfrm>
          <a:prstGeom prst="rect">
            <a:avLst/>
          </a:prstGeom>
          <a:solidFill>
            <a:srgbClr val="EB81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3298" y="3352800"/>
            <a:ext cx="1697965"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Yellow &amp; Blue</a:t>
            </a:r>
            <a:endParaRPr lang="en-US"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3264843" y="3080266"/>
            <a:ext cx="9144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29218" y="3080266"/>
            <a:ext cx="914400" cy="914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3297" y="4768334"/>
            <a:ext cx="1582484"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Red &amp; Green</a:t>
            </a:r>
            <a:endParaRPr lang="en-US"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264843" y="4618538"/>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29218" y="4618538"/>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64A3F191-2CB0-462F-8A27-8354E1B7F63E}" type="slidenum">
              <a:rPr lang="en-US" smtClean="0"/>
              <a:t>29</a:t>
            </a:fld>
            <a:endParaRPr lang="en-US"/>
          </a:p>
        </p:txBody>
      </p:sp>
    </p:spTree>
    <p:extLst>
      <p:ext uri="{BB962C8B-B14F-4D97-AF65-F5344CB8AC3E}">
        <p14:creationId xmlns:p14="http://schemas.microsoft.com/office/powerpoint/2010/main" val="342374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7484"/>
            <a:ext cx="8405747" cy="4401205"/>
          </a:xfrm>
          <a:prstGeom prst="rect">
            <a:avLst/>
          </a:prstGeom>
          <a:noFill/>
        </p:spPr>
        <p:txBody>
          <a:bodyPr wrap="square" rtlCol="0">
            <a:spAutoFit/>
          </a:bodyPr>
          <a:lstStyle/>
          <a:p>
            <a:pPr algn="ctr"/>
            <a:endParaRPr lang="en-US" sz="2000" b="1" dirty="0" smtClean="0">
              <a:solidFill>
                <a:schemeClr val="bg1"/>
              </a:solidFill>
              <a:latin typeface="Arial" panose="020B0604020202020204" pitchFamily="34" charset="0"/>
              <a:cs typeface="Arial" panose="020B0604020202020204" pitchFamily="34" charset="0"/>
            </a:endParaRPr>
          </a:p>
          <a:p>
            <a:pPr algn="ctr"/>
            <a:r>
              <a:rPr lang="en-US" sz="2000" b="1" dirty="0" smtClean="0">
                <a:solidFill>
                  <a:schemeClr val="bg1"/>
                </a:solidFill>
                <a:latin typeface="Arial" panose="020B0604020202020204" pitchFamily="34" charset="0"/>
                <a:cs typeface="Arial" panose="020B0604020202020204" pitchFamily="34" charset="0"/>
              </a:rPr>
              <a:t>Monet’s </a:t>
            </a:r>
            <a:r>
              <a:rPr lang="en-US" sz="2000" b="1" dirty="0">
                <a:solidFill>
                  <a:schemeClr val="bg1"/>
                </a:solidFill>
                <a:latin typeface="Arial" panose="020B0604020202020204" pitchFamily="34" charset="0"/>
                <a:cs typeface="Arial" panose="020B0604020202020204" pitchFamily="34" charset="0"/>
              </a:rPr>
              <a:t>garden </a:t>
            </a:r>
            <a:r>
              <a:rPr lang="en-US" sz="2000" b="1" dirty="0" smtClean="0">
                <a:solidFill>
                  <a:schemeClr val="bg1"/>
                </a:solidFill>
                <a:latin typeface="Arial" panose="020B0604020202020204" pitchFamily="34" charset="0"/>
                <a:cs typeface="Arial" panose="020B0604020202020204" pitchFamily="34" charset="0"/>
              </a:rPr>
              <a:t>and art have influenced today’s gardeners, who view gardens as works </a:t>
            </a:r>
            <a:r>
              <a:rPr lang="en-US" sz="2000" b="1" dirty="0">
                <a:solidFill>
                  <a:schemeClr val="bg1"/>
                </a:solidFill>
                <a:latin typeface="Arial" panose="020B0604020202020204" pitchFamily="34" charset="0"/>
                <a:cs typeface="Arial" panose="020B0604020202020204" pitchFamily="34" charset="0"/>
              </a:rPr>
              <a:t>of </a:t>
            </a:r>
            <a:r>
              <a:rPr lang="en-US" sz="2000" b="1" dirty="0" smtClean="0">
                <a:solidFill>
                  <a:schemeClr val="bg1"/>
                </a:solidFill>
                <a:latin typeface="Arial" panose="020B0604020202020204" pitchFamily="34" charset="0"/>
                <a:cs typeface="Arial" panose="020B0604020202020204" pitchFamily="34" charset="0"/>
              </a:rPr>
              <a:t> art.</a:t>
            </a: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p:txBody>
      </p:sp>
      <p:pic>
        <p:nvPicPr>
          <p:cNvPr id="5" name="Picture 2" descr="http://4.bp.blogspot.com/-yisVjIFxfeY/UXnyhGAbv5I/AAAAAAAALNg/fcty14ysZBA/s1600/monet+wallpapers++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13" y="1662124"/>
            <a:ext cx="3592288" cy="269421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6150" name="Picture 6" descr="http://giverny-lareserve.com/wp-content/uploads/2015/08/Mone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0135" y="1676400"/>
            <a:ext cx="5135213" cy="267994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rot="10800000" flipV="1">
            <a:off x="266699" y="4463544"/>
            <a:ext cx="1485901" cy="369332"/>
          </a:xfrm>
          <a:prstGeom prst="rect">
            <a:avLst/>
          </a:prstGeom>
          <a:noFill/>
        </p:spPr>
        <p:txBody>
          <a:bodyPr wrap="square" rtlCol="0">
            <a:spAutoFit/>
          </a:bodyPr>
          <a:lstStyle/>
          <a:p>
            <a:r>
              <a:rPr lang="en-US" b="1" dirty="0" smtClean="0">
                <a:solidFill>
                  <a:schemeClr val="bg1"/>
                </a:solidFill>
              </a:rPr>
              <a:t>Art</a:t>
            </a:r>
            <a:endParaRPr lang="en-US" b="1" dirty="0">
              <a:solidFill>
                <a:schemeClr val="bg1"/>
              </a:solidFill>
            </a:endParaRPr>
          </a:p>
        </p:txBody>
      </p:sp>
      <p:sp>
        <p:nvSpPr>
          <p:cNvPr id="6" name="TextBox 5"/>
          <p:cNvSpPr txBox="1"/>
          <p:nvPr/>
        </p:nvSpPr>
        <p:spPr>
          <a:xfrm rot="10800000" flipV="1">
            <a:off x="7603274" y="4436706"/>
            <a:ext cx="1395347" cy="369332"/>
          </a:xfrm>
          <a:prstGeom prst="rect">
            <a:avLst/>
          </a:prstGeom>
          <a:noFill/>
        </p:spPr>
        <p:txBody>
          <a:bodyPr wrap="square" rtlCol="0">
            <a:spAutoFit/>
          </a:bodyPr>
          <a:lstStyle/>
          <a:p>
            <a:r>
              <a:rPr lang="en-US" b="1" dirty="0" smtClean="0">
                <a:solidFill>
                  <a:schemeClr val="bg1"/>
                </a:solidFill>
              </a:rPr>
              <a:t>Garden</a:t>
            </a:r>
            <a:endParaRPr lang="en-US" b="1" dirty="0">
              <a:solidFill>
                <a:schemeClr val="bg1"/>
              </a:solidFill>
            </a:endParaRPr>
          </a:p>
        </p:txBody>
      </p:sp>
      <p:sp>
        <p:nvSpPr>
          <p:cNvPr id="7" name="Slide Number Placeholder 6"/>
          <p:cNvSpPr>
            <a:spLocks noGrp="1"/>
          </p:cNvSpPr>
          <p:nvPr>
            <p:ph type="sldNum" sz="quarter" idx="12"/>
          </p:nvPr>
        </p:nvSpPr>
        <p:spPr/>
        <p:txBody>
          <a:bodyPr/>
          <a:lstStyle/>
          <a:p>
            <a:fld id="{64A3F191-2CB0-462F-8A27-8354E1B7F63E}" type="slidenum">
              <a:rPr lang="en-US" smtClean="0"/>
              <a:t>3</a:t>
            </a:fld>
            <a:endParaRPr lang="en-US"/>
          </a:p>
        </p:txBody>
      </p:sp>
    </p:spTree>
    <p:extLst>
      <p:ext uri="{BB962C8B-B14F-4D97-AF65-F5344CB8AC3E}">
        <p14:creationId xmlns:p14="http://schemas.microsoft.com/office/powerpoint/2010/main" val="4196063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4068"/>
            <a:ext cx="427976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Monet’s Favorite Color Combinations</a:t>
            </a:r>
            <a:endParaRPr lang="en-US"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336331" y="703770"/>
            <a:ext cx="380104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Blue &amp; Pink in his art and garden</a:t>
            </a:r>
            <a:endParaRPr lang="en-US" b="1" dirty="0">
              <a:solidFill>
                <a:schemeClr val="bg1"/>
              </a:solidFill>
              <a:latin typeface="Arial" panose="020B0604020202020204" pitchFamily="34" charset="0"/>
              <a:cs typeface="Arial" panose="020B0604020202020204" pitchFamily="34" charset="0"/>
            </a:endParaRPr>
          </a:p>
        </p:txBody>
      </p:sp>
      <p:pic>
        <p:nvPicPr>
          <p:cNvPr id="1026" name="Picture 2" descr="https://s-media-cache-ak0.pinimg.com/236x/76/ac/1e/76ac1e45d2cfc833babcdac0d832fb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31" y="1312552"/>
            <a:ext cx="3200398" cy="480059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32" name="Picture 8" descr="http://2.bp.blogspot.com/-RvEfy3hto7Y/T14X8ZlkArI/AAAAAAAAAgE/yKF9Nj3s6AU/s1600/Artist_s_Garden_at_Giverny_by_Monet__Claude__France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312552"/>
            <a:ext cx="5169630" cy="4306302"/>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A3F191-2CB0-462F-8A27-8354E1B7F63E}" type="slidenum">
              <a:rPr lang="en-US" smtClean="0"/>
              <a:t>30</a:t>
            </a:fld>
            <a:endParaRPr lang="en-US"/>
          </a:p>
        </p:txBody>
      </p:sp>
    </p:spTree>
    <p:extLst>
      <p:ext uri="{BB962C8B-B14F-4D97-AF65-F5344CB8AC3E}">
        <p14:creationId xmlns:p14="http://schemas.microsoft.com/office/powerpoint/2010/main" val="1469604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4068"/>
            <a:ext cx="427976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Monet’s Favorite Color Combinations</a:t>
            </a:r>
            <a:endParaRPr lang="en-US"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336331" y="703770"/>
            <a:ext cx="313419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Blue &amp; Pink in your </a:t>
            </a:r>
            <a:r>
              <a:rPr lang="en-US" b="1" dirty="0">
                <a:solidFill>
                  <a:schemeClr val="bg1"/>
                </a:solidFill>
                <a:latin typeface="Arial" panose="020B0604020202020204" pitchFamily="34" charset="0"/>
                <a:cs typeface="Arial" panose="020B0604020202020204" pitchFamily="34" charset="0"/>
              </a:rPr>
              <a:t>g</a:t>
            </a:r>
            <a:r>
              <a:rPr lang="en-US" b="1" dirty="0" smtClean="0">
                <a:solidFill>
                  <a:schemeClr val="bg1"/>
                </a:solidFill>
                <a:latin typeface="Arial" panose="020B0604020202020204" pitchFamily="34" charset="0"/>
                <a:cs typeface="Arial" panose="020B0604020202020204" pitchFamily="34" charset="0"/>
              </a:rPr>
              <a:t>arden</a:t>
            </a:r>
            <a:endParaRPr lang="en-US" b="1" dirty="0">
              <a:solidFill>
                <a:schemeClr val="bg1"/>
              </a:solidFill>
              <a:latin typeface="Arial" panose="020B0604020202020204" pitchFamily="34" charset="0"/>
              <a:cs typeface="Arial" panose="020B0604020202020204" pitchFamily="34" charset="0"/>
            </a:endParaRPr>
          </a:p>
        </p:txBody>
      </p:sp>
      <p:pic>
        <p:nvPicPr>
          <p:cNvPr id="4" name="Picture 2" descr="https://farm5.staticflickr.com/4108/4950093171_5b3468bd48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95" y="1600200"/>
            <a:ext cx="3571875" cy="47625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http://yacineaziz.com/wp-content/uploads/2015/04/Baroque-Rock-Garden-convention-Other-Metro-Traditional-Landscape-Decoration-ideas-with-backyard-dianthus-garden-groundcovers-Oriental-Poppies-pink-flowers-purple-flowers-silver-foliage-small-bush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397" y="1219200"/>
            <a:ext cx="5051085" cy="3785762"/>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64A3F191-2CB0-462F-8A27-8354E1B7F63E}" type="slidenum">
              <a:rPr lang="en-US" smtClean="0"/>
              <a:t>31</a:t>
            </a:fld>
            <a:endParaRPr lang="en-US"/>
          </a:p>
        </p:txBody>
      </p:sp>
    </p:spTree>
    <p:extLst>
      <p:ext uri="{BB962C8B-B14F-4D97-AF65-F5344CB8AC3E}">
        <p14:creationId xmlns:p14="http://schemas.microsoft.com/office/powerpoint/2010/main" val="4779254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4068"/>
            <a:ext cx="427976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Monet’s Favorite Color Combinations</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5444344" y="2454563"/>
            <a:ext cx="2984600"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Yellow &amp; Blue </a:t>
            </a:r>
          </a:p>
          <a:p>
            <a:pPr algn="ctr"/>
            <a:r>
              <a:rPr lang="en-US" b="1" dirty="0" smtClean="0">
                <a:solidFill>
                  <a:schemeClr val="bg1"/>
                </a:solidFill>
                <a:latin typeface="Arial" panose="020B0604020202020204" pitchFamily="34" charset="0"/>
                <a:cs typeface="Arial" panose="020B0604020202020204" pitchFamily="34" charset="0"/>
              </a:rPr>
              <a:t>in Monet’s art and garden</a:t>
            </a:r>
            <a:endParaRPr lang="en-US" b="1" dirty="0">
              <a:solidFill>
                <a:schemeClr val="bg1"/>
              </a:solidFill>
              <a:latin typeface="Arial" panose="020B0604020202020204" pitchFamily="34" charset="0"/>
              <a:cs typeface="Arial" panose="020B0604020202020204" pitchFamily="34" charset="0"/>
            </a:endParaRPr>
          </a:p>
        </p:txBody>
      </p:sp>
      <p:pic>
        <p:nvPicPr>
          <p:cNvPr id="1026" name="Picture 2" descr="http://www.oilpaintingssite.com/images/painting/300/200912/20091214565703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0186"/>
            <a:ext cx="4970674" cy="4138087"/>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9218" name="Picture 2" descr="http://img.diynetwork.com/DIY/2010/01/04/HGTV2501174-gardens-rms_perennials-minnesota-triciaf_s4x3_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366" y="3276600"/>
            <a:ext cx="4572000" cy="342900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4A3F191-2CB0-462F-8A27-8354E1B7F63E}" type="slidenum">
              <a:rPr lang="en-US" smtClean="0"/>
              <a:t>32</a:t>
            </a:fld>
            <a:endParaRPr lang="en-US"/>
          </a:p>
        </p:txBody>
      </p:sp>
    </p:spTree>
    <p:extLst>
      <p:ext uri="{BB962C8B-B14F-4D97-AF65-F5344CB8AC3E}">
        <p14:creationId xmlns:p14="http://schemas.microsoft.com/office/powerpoint/2010/main" val="3396393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4068"/>
            <a:ext cx="427976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Monet’s Favorite Color Combinations</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439453" y="3962400"/>
            <a:ext cx="1762084" cy="923330"/>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Yellow &amp; Blue </a:t>
            </a:r>
          </a:p>
          <a:p>
            <a:pPr algn="ctr"/>
            <a:r>
              <a:rPr lang="en-US" b="1" dirty="0" smtClean="0">
                <a:solidFill>
                  <a:schemeClr val="bg1"/>
                </a:solidFill>
                <a:latin typeface="Arial" panose="020B0604020202020204" pitchFamily="34" charset="0"/>
                <a:cs typeface="Arial" panose="020B0604020202020204" pitchFamily="34" charset="0"/>
              </a:rPr>
              <a:t>in </a:t>
            </a:r>
          </a:p>
          <a:p>
            <a:pPr algn="ctr"/>
            <a:r>
              <a:rPr lang="en-US" b="1" dirty="0">
                <a:solidFill>
                  <a:schemeClr val="bg1"/>
                </a:solidFill>
                <a:latin typeface="Arial" panose="020B0604020202020204" pitchFamily="34" charset="0"/>
                <a:cs typeface="Arial" panose="020B0604020202020204" pitchFamily="34" charset="0"/>
              </a:rPr>
              <a:t>y</a:t>
            </a:r>
            <a:r>
              <a:rPr lang="en-US" b="1" dirty="0" smtClean="0">
                <a:solidFill>
                  <a:schemeClr val="bg1"/>
                </a:solidFill>
                <a:latin typeface="Arial" panose="020B0604020202020204" pitchFamily="34" charset="0"/>
                <a:cs typeface="Arial" panose="020B0604020202020204" pitchFamily="34" charset="0"/>
              </a:rPr>
              <a:t>our garden</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4" descr="http://www.planandplant.com/images/blueandyel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7292"/>
            <a:ext cx="3356519" cy="251738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4098" name="Picture 2" descr="Mediterranean Garden Design - Creating a Tuscan Gar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917" y="2913335"/>
            <a:ext cx="5753100" cy="384810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http://cdn.c.photoshelter.com/img-get/I0000UprvR8YiNCk/s/750/750/Blue-yellow-Perennial-Border-J0118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40" y="533400"/>
            <a:ext cx="4610976" cy="309242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A3F191-2CB0-462F-8A27-8354E1B7F63E}" type="slidenum">
              <a:rPr lang="en-US" smtClean="0"/>
              <a:t>33</a:t>
            </a:fld>
            <a:endParaRPr lang="en-US"/>
          </a:p>
        </p:txBody>
      </p:sp>
    </p:spTree>
    <p:extLst>
      <p:ext uri="{BB962C8B-B14F-4D97-AF65-F5344CB8AC3E}">
        <p14:creationId xmlns:p14="http://schemas.microsoft.com/office/powerpoint/2010/main" val="1724141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89" y="129909"/>
            <a:ext cx="427976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Monet’s Favorite Color Combinations</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851771" y="740244"/>
            <a:ext cx="1851789"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Red &amp; Green in</a:t>
            </a:r>
          </a:p>
          <a:p>
            <a:pPr algn="ctr"/>
            <a:r>
              <a:rPr lang="en-US" b="1" dirty="0">
                <a:solidFill>
                  <a:schemeClr val="bg1"/>
                </a:solidFill>
                <a:latin typeface="Arial" panose="020B0604020202020204" pitchFamily="34" charset="0"/>
                <a:cs typeface="Arial" panose="020B0604020202020204" pitchFamily="34" charset="0"/>
              </a:rPr>
              <a:t>a</a:t>
            </a:r>
            <a:r>
              <a:rPr lang="en-US" b="1" dirty="0" smtClean="0">
                <a:solidFill>
                  <a:schemeClr val="bg1"/>
                </a:solidFill>
                <a:latin typeface="Arial" panose="020B0604020202020204" pitchFamily="34" charset="0"/>
                <a:cs typeface="Arial" panose="020B0604020202020204" pitchFamily="34" charset="0"/>
              </a:rPr>
              <a:t>rt and </a:t>
            </a:r>
            <a:r>
              <a:rPr lang="en-US" b="1" dirty="0">
                <a:solidFill>
                  <a:schemeClr val="bg1"/>
                </a:solidFill>
                <a:latin typeface="Arial" panose="020B0604020202020204" pitchFamily="34" charset="0"/>
                <a:cs typeface="Arial" panose="020B0604020202020204" pitchFamily="34" charset="0"/>
              </a:rPr>
              <a:t>g</a:t>
            </a:r>
            <a:r>
              <a:rPr lang="en-US" b="1" dirty="0" smtClean="0">
                <a:solidFill>
                  <a:schemeClr val="bg1"/>
                </a:solidFill>
                <a:latin typeface="Arial" panose="020B0604020202020204" pitchFamily="34" charset="0"/>
                <a:cs typeface="Arial" panose="020B0604020202020204" pitchFamily="34" charset="0"/>
              </a:rPr>
              <a:t>arden</a:t>
            </a:r>
            <a:endParaRPr lang="en-US" b="1" dirty="0">
              <a:solidFill>
                <a:schemeClr val="bg1"/>
              </a:solidFill>
              <a:latin typeface="Arial" panose="020B0604020202020204" pitchFamily="34" charset="0"/>
              <a:cs typeface="Arial" panose="020B0604020202020204" pitchFamily="34" charset="0"/>
            </a:endParaRPr>
          </a:p>
        </p:txBody>
      </p:sp>
      <p:pic>
        <p:nvPicPr>
          <p:cNvPr id="3074" name="Picture 2" descr="http://giverny.org/gardens/fcm/pictures/giverny-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81378"/>
            <a:ext cx="7086600" cy="4748023"/>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http://www.monet-reproductions.com/images/artists/Claude_Oscar_Monet/paintings/thumbs_350/monet2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89" y="729734"/>
            <a:ext cx="4410075" cy="423862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A3F191-2CB0-462F-8A27-8354E1B7F63E}" type="slidenum">
              <a:rPr lang="en-US" smtClean="0"/>
              <a:t>34</a:t>
            </a:fld>
            <a:endParaRPr lang="en-US"/>
          </a:p>
        </p:txBody>
      </p:sp>
    </p:spTree>
    <p:extLst>
      <p:ext uri="{BB962C8B-B14F-4D97-AF65-F5344CB8AC3E}">
        <p14:creationId xmlns:p14="http://schemas.microsoft.com/office/powerpoint/2010/main" val="2400163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4068"/>
            <a:ext cx="427976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Monet’s Favorite Color Combinations</a:t>
            </a:r>
            <a:endParaRPr lang="en-US" b="1" dirty="0">
              <a:solidFill>
                <a:schemeClr val="bg1"/>
              </a:solidFill>
              <a:latin typeface="Arial" panose="020B0604020202020204" pitchFamily="34" charset="0"/>
              <a:cs typeface="Arial" panose="020B0604020202020204" pitchFamily="34" charset="0"/>
            </a:endParaRPr>
          </a:p>
        </p:txBody>
      </p:sp>
      <p:pic>
        <p:nvPicPr>
          <p:cNvPr id="1030" name="Picture 6" descr="http://media-cache-ak0.pinimg.com/736x/01/64/66/01646606eff5b7caef16522229c821d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165" y="164068"/>
            <a:ext cx="3202753" cy="3798332"/>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30103" y="838200"/>
            <a:ext cx="1787669"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Red &amp; Green</a:t>
            </a:r>
          </a:p>
          <a:p>
            <a:pPr algn="ctr"/>
            <a:r>
              <a:rPr lang="en-US" b="1" dirty="0">
                <a:solidFill>
                  <a:schemeClr val="bg1"/>
                </a:solidFill>
                <a:latin typeface="Arial" panose="020B0604020202020204" pitchFamily="34" charset="0"/>
                <a:cs typeface="Arial" panose="020B0604020202020204" pitchFamily="34" charset="0"/>
              </a:rPr>
              <a:t>i</a:t>
            </a:r>
            <a:r>
              <a:rPr lang="en-US" b="1" dirty="0" smtClean="0">
                <a:solidFill>
                  <a:schemeClr val="bg1"/>
                </a:solidFill>
                <a:latin typeface="Arial" panose="020B0604020202020204" pitchFamily="34" charset="0"/>
                <a:cs typeface="Arial" panose="020B0604020202020204" pitchFamily="34" charset="0"/>
              </a:rPr>
              <a:t>n your garden</a:t>
            </a:r>
            <a:endParaRPr lang="en-US" b="1" dirty="0">
              <a:solidFill>
                <a:schemeClr val="bg1"/>
              </a:solidFill>
              <a:latin typeface="Arial" panose="020B0604020202020204" pitchFamily="34" charset="0"/>
              <a:cs typeface="Arial" panose="020B0604020202020204" pitchFamily="34" charset="0"/>
            </a:endParaRPr>
          </a:p>
        </p:txBody>
      </p:sp>
      <p:pic>
        <p:nvPicPr>
          <p:cNvPr id="5126" name="Picture 6" descr="http://cdn.c.photoshelter.com/img-get/I0000sD46K8HncAI/s/500/G7167B-patio-in-r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165" y="4151652"/>
            <a:ext cx="4480035" cy="3001624"/>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5128" name="Picture 8" descr="http://www.vissbiz.com/wp-content/uploads/2013/12/Nice-Garden-Pictures-Ho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66" y="1524000"/>
            <a:ext cx="4775200" cy="3581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4A3F191-2CB0-462F-8A27-8354E1B7F63E}" type="slidenum">
              <a:rPr lang="en-US" smtClean="0"/>
              <a:t>35</a:t>
            </a:fld>
            <a:endParaRPr lang="en-US"/>
          </a:p>
        </p:txBody>
      </p:sp>
    </p:spTree>
    <p:extLst>
      <p:ext uri="{BB962C8B-B14F-4D97-AF65-F5344CB8AC3E}">
        <p14:creationId xmlns:p14="http://schemas.microsoft.com/office/powerpoint/2010/main" val="2635474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8305800" cy="6229350"/>
          </a:xfrm>
          <a:prstGeom prst="rect">
            <a:avLst/>
          </a:prstGeom>
          <a:ln w="38100">
            <a:solidFill>
              <a:schemeClr val="bg1"/>
            </a:solidFill>
          </a:ln>
        </p:spPr>
      </p:pic>
      <p:sp>
        <p:nvSpPr>
          <p:cNvPr id="3" name="Slide Number Placeholder 2"/>
          <p:cNvSpPr>
            <a:spLocks noGrp="1"/>
          </p:cNvSpPr>
          <p:nvPr>
            <p:ph type="sldNum" sz="quarter" idx="12"/>
          </p:nvPr>
        </p:nvSpPr>
        <p:spPr/>
        <p:txBody>
          <a:bodyPr/>
          <a:lstStyle/>
          <a:p>
            <a:fld id="{64A3F191-2CB0-462F-8A27-8354E1B7F63E}" type="slidenum">
              <a:rPr lang="en-US" smtClean="0"/>
              <a:t>36</a:t>
            </a:fld>
            <a:endParaRPr lang="en-US"/>
          </a:p>
        </p:txBody>
      </p:sp>
    </p:spTree>
    <p:extLst>
      <p:ext uri="{BB962C8B-B14F-4D97-AF65-F5344CB8AC3E}">
        <p14:creationId xmlns:p14="http://schemas.microsoft.com/office/powerpoint/2010/main" val="2230909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2.bp.blogspot.com/-ExZ7mz3-YKI/Uf-Jp5Kd4GI/AAAAAAAAA-o/o_DxDGjASC4/s1600/Monet%27s+Garden+%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587986" cy="6022964"/>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07642"/>
            <a:ext cx="2920415"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Repetition of Color in Art</a:t>
            </a:r>
            <a:endParaRPr lang="en-US" b="1" dirty="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64A3F191-2CB0-462F-8A27-8354E1B7F63E}" type="slidenum">
              <a:rPr lang="en-US" smtClean="0"/>
              <a:t>37</a:t>
            </a:fld>
            <a:endParaRPr lang="en-US"/>
          </a:p>
        </p:txBody>
      </p:sp>
    </p:spTree>
    <p:extLst>
      <p:ext uri="{BB962C8B-B14F-4D97-AF65-F5344CB8AC3E}">
        <p14:creationId xmlns:p14="http://schemas.microsoft.com/office/powerpoint/2010/main" val="24030982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bp.blogspot.com/_o93AaY0GzH4/TE69UwvBlNI/AAAAAAAABvo/6c6sViDGfRs/s1600/giverny-tul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2114"/>
            <a:ext cx="8305800" cy="555796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07642"/>
            <a:ext cx="4331122"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Repetition of Color in Monet’s Garden</a:t>
            </a:r>
            <a:endParaRPr lang="en-US"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4A3F191-2CB0-462F-8A27-8354E1B7F63E}" type="slidenum">
              <a:rPr lang="en-US" smtClean="0"/>
              <a:t>38</a:t>
            </a:fld>
            <a:endParaRPr lang="en-US"/>
          </a:p>
        </p:txBody>
      </p:sp>
    </p:spTree>
    <p:extLst>
      <p:ext uri="{BB962C8B-B14F-4D97-AF65-F5344CB8AC3E}">
        <p14:creationId xmlns:p14="http://schemas.microsoft.com/office/powerpoint/2010/main" val="656874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23207"/>
            <a:ext cx="4724400" cy="7086600"/>
          </a:xfrm>
          <a:prstGeom prst="rect">
            <a:avLst/>
          </a:prstGeom>
          <a:ln w="25400">
            <a:solidFill>
              <a:schemeClr val="bg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590550"/>
            <a:ext cx="3886200" cy="5829300"/>
          </a:xfrm>
          <a:prstGeom prst="rect">
            <a:avLst/>
          </a:prstGeom>
          <a:ln w="25400">
            <a:solidFill>
              <a:schemeClr val="bg1"/>
            </a:solidFill>
          </a:ln>
        </p:spPr>
      </p:pic>
      <p:sp>
        <p:nvSpPr>
          <p:cNvPr id="4" name="TextBox 3"/>
          <p:cNvSpPr txBox="1"/>
          <p:nvPr/>
        </p:nvSpPr>
        <p:spPr>
          <a:xfrm>
            <a:off x="304800" y="107642"/>
            <a:ext cx="5910592"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Repetition of </a:t>
            </a:r>
            <a:r>
              <a:rPr lang="en-US" b="1" dirty="0">
                <a:solidFill>
                  <a:schemeClr val="bg1"/>
                </a:solidFill>
                <a:latin typeface="Arial" panose="020B0604020202020204" pitchFamily="34" charset="0"/>
                <a:cs typeface="Arial" panose="020B0604020202020204" pitchFamily="34" charset="0"/>
              </a:rPr>
              <a:t>c</a:t>
            </a:r>
            <a:r>
              <a:rPr lang="en-US" b="1" dirty="0" smtClean="0">
                <a:solidFill>
                  <a:schemeClr val="bg1"/>
                </a:solidFill>
                <a:latin typeface="Arial" panose="020B0604020202020204" pitchFamily="34" charset="0"/>
                <a:cs typeface="Arial" panose="020B0604020202020204" pitchFamily="34" charset="0"/>
              </a:rPr>
              <a:t>olor produces “unity” in the garden.  </a:t>
            </a:r>
            <a:endParaRPr lang="en-US" b="1"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64A3F191-2CB0-462F-8A27-8354E1B7F63E}" type="slidenum">
              <a:rPr lang="en-US" smtClean="0"/>
              <a:t>39</a:t>
            </a:fld>
            <a:endParaRPr lang="en-US"/>
          </a:p>
        </p:txBody>
      </p:sp>
    </p:spTree>
    <p:extLst>
      <p:ext uri="{BB962C8B-B14F-4D97-AF65-F5344CB8AC3E}">
        <p14:creationId xmlns:p14="http://schemas.microsoft.com/office/powerpoint/2010/main" val="3011215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5181600" cy="2677656"/>
          </a:xfrm>
          <a:prstGeom prst="rect">
            <a:avLst/>
          </a:prstGeom>
          <a:noFill/>
        </p:spPr>
        <p:txBody>
          <a:bodyPr wrap="square" rtlCol="0">
            <a:spAutoFit/>
          </a:bodyPr>
          <a:lstStyle/>
          <a:p>
            <a:pPr marL="342900" indent="-342900">
              <a:buClr>
                <a:srgbClr val="FFFF00"/>
              </a:buClr>
              <a:buFont typeface="Wingdings" panose="05000000000000000000" pitchFamily="2" charset="2"/>
              <a:buChar char="v"/>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Light</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Color</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Movement</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Seasonal change</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Scale</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Texture</a:t>
            </a:r>
          </a:p>
        </p:txBody>
      </p:sp>
      <p:sp>
        <p:nvSpPr>
          <p:cNvPr id="3" name="TextBox 2"/>
          <p:cNvSpPr txBox="1"/>
          <p:nvPr/>
        </p:nvSpPr>
        <p:spPr>
          <a:xfrm>
            <a:off x="457200" y="152400"/>
            <a:ext cx="6916227" cy="5878532"/>
          </a:xfrm>
          <a:prstGeom prst="rect">
            <a:avLst/>
          </a:prstGeom>
          <a:noFill/>
        </p:spPr>
        <p:txBody>
          <a:bodyPr wrap="square" rtlCol="0">
            <a:spAutoFit/>
          </a:bodyPr>
          <a:lstStyle/>
          <a:p>
            <a:r>
              <a:rPr lang="en-US" sz="2400" b="1" dirty="0" smtClean="0">
                <a:solidFill>
                  <a:schemeClr val="bg1"/>
                </a:solidFill>
                <a:latin typeface="Arial" panose="020B0604020202020204" pitchFamily="34" charset="0"/>
                <a:cs typeface="Arial" panose="020B0604020202020204" pitchFamily="34" charset="0"/>
              </a:rPr>
              <a:t>Monet’s art and gardens illustrate many of the </a:t>
            </a:r>
          </a:p>
          <a:p>
            <a:r>
              <a:rPr lang="en-US" sz="2400" b="1" dirty="0">
                <a:solidFill>
                  <a:schemeClr val="bg1"/>
                </a:solidFill>
                <a:latin typeface="Arial" panose="020B0604020202020204" pitchFamily="34" charset="0"/>
                <a:cs typeface="Arial" panose="020B0604020202020204" pitchFamily="34" charset="0"/>
              </a:rPr>
              <a:t>i</a:t>
            </a:r>
            <a:r>
              <a:rPr lang="en-US" sz="2400" b="1" dirty="0" smtClean="0">
                <a:solidFill>
                  <a:schemeClr val="bg1"/>
                </a:solidFill>
                <a:latin typeface="Arial" panose="020B0604020202020204" pitchFamily="34" charset="0"/>
                <a:cs typeface="Arial" panose="020B0604020202020204" pitchFamily="34" charset="0"/>
              </a:rPr>
              <a:t>mportant elements of garden design</a:t>
            </a:r>
          </a:p>
          <a:p>
            <a:endParaRPr lang="en-US" sz="2400" b="1" dirty="0" smtClean="0">
              <a:solidFill>
                <a:schemeClr val="bg1"/>
              </a:solidFill>
              <a:latin typeface="Arial" panose="020B0604020202020204" pitchFamily="34" charset="0"/>
              <a:cs typeface="Arial" panose="020B0604020202020204" pitchFamily="34" charset="0"/>
            </a:endParaRPr>
          </a:p>
          <a:p>
            <a:endParaRPr lang="en-US" sz="2400" b="1" dirty="0" smtClean="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smtClean="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smtClean="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 </a:t>
            </a: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smtClean="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smtClean="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endParaRPr lang="en-US" sz="2000" b="1" dirty="0" smtClean="0">
              <a:solidFill>
                <a:schemeClr val="bg1"/>
              </a:solidFill>
              <a:latin typeface="Arial" panose="020B0604020202020204" pitchFamily="34" charset="0"/>
              <a:cs typeface="Arial" panose="020B0604020202020204" pitchFamily="34" charset="0"/>
            </a:endParaRPr>
          </a:p>
          <a:p>
            <a:endParaRPr lang="en-US" sz="2000" b="1" dirty="0" smtClean="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4</a:t>
            </a:fld>
            <a:endParaRPr lang="en-US"/>
          </a:p>
        </p:txBody>
      </p:sp>
    </p:spTree>
    <p:extLst>
      <p:ext uri="{BB962C8B-B14F-4D97-AF65-F5344CB8AC3E}">
        <p14:creationId xmlns:p14="http://schemas.microsoft.com/office/powerpoint/2010/main" val="6212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ooseyscountrygarden.com/gardening-articles/bedding-flower-displ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02732"/>
            <a:ext cx="7315200" cy="5486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304800"/>
            <a:ext cx="740459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Collect a variety of plants but limit it to 3 colors to unify the space</a:t>
            </a:r>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40</a:t>
            </a:fld>
            <a:endParaRPr lang="en-US"/>
          </a:p>
        </p:txBody>
      </p:sp>
    </p:spTree>
    <p:extLst>
      <p:ext uri="{BB962C8B-B14F-4D97-AF65-F5344CB8AC3E}">
        <p14:creationId xmlns:p14="http://schemas.microsoft.com/office/powerpoint/2010/main" val="1940846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772400" cy="2585323"/>
          </a:xfrm>
          <a:prstGeom prst="rect">
            <a:avLst/>
          </a:prstGeom>
          <a:noFill/>
        </p:spPr>
        <p:txBody>
          <a:bodyPr wrap="square" rtlCol="0">
            <a:spAutoFit/>
          </a:bodyPr>
          <a:lstStyle/>
          <a:p>
            <a:pPr marL="342900" indent="-342900" algn="ctr">
              <a:buClr>
                <a:srgbClr val="FFFF00"/>
              </a:buClr>
              <a:buFont typeface="Wingdings" panose="05000000000000000000" pitchFamily="2" charset="2"/>
              <a:buChar char="v"/>
            </a:pPr>
            <a:endParaRPr lang="en-US" sz="5400" b="1" dirty="0" smtClean="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endParaRPr lang="en-US" sz="5400" b="1" dirty="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r>
              <a:rPr lang="en-US" sz="5400" b="1" dirty="0" smtClean="0">
                <a:solidFill>
                  <a:schemeClr val="bg1"/>
                </a:solidFill>
                <a:latin typeface="Arial" panose="020B0604020202020204" pitchFamily="34" charset="0"/>
                <a:cs typeface="Arial" panose="020B0604020202020204" pitchFamily="34" charset="0"/>
              </a:rPr>
              <a:t>SEASONAL CHANGE</a:t>
            </a:r>
            <a:endParaRPr lang="en-US" sz="54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41</a:t>
            </a:fld>
            <a:endParaRPr lang="en-US"/>
          </a:p>
        </p:txBody>
      </p:sp>
    </p:spTree>
    <p:extLst>
      <p:ext uri="{BB962C8B-B14F-4D97-AF65-F5344CB8AC3E}">
        <p14:creationId xmlns:p14="http://schemas.microsoft.com/office/powerpoint/2010/main" val="15659573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85800"/>
            <a:ext cx="3896710" cy="2922533"/>
          </a:xfrm>
          <a:prstGeom prst="rect">
            <a:avLst/>
          </a:prstGeom>
          <a:ln w="25400">
            <a:solidFill>
              <a:schemeClr val="bg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266" y="685800"/>
            <a:ext cx="3894083" cy="2920562"/>
          </a:xfrm>
          <a:prstGeom prst="rect">
            <a:avLst/>
          </a:prstGeom>
          <a:ln w="25400">
            <a:solidFill>
              <a:schemeClr val="bg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733800"/>
            <a:ext cx="3896710" cy="2922533"/>
          </a:xfrm>
          <a:prstGeom prst="rect">
            <a:avLst/>
          </a:prstGeom>
          <a:ln w="25400">
            <a:solidFill>
              <a:schemeClr val="bg1"/>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3752193"/>
            <a:ext cx="3941817" cy="2956363"/>
          </a:xfrm>
          <a:prstGeom prst="rect">
            <a:avLst/>
          </a:prstGeom>
          <a:ln w="25400">
            <a:solidFill>
              <a:schemeClr val="bg1"/>
            </a:solidFill>
          </a:ln>
        </p:spPr>
      </p:pic>
      <p:sp>
        <p:nvSpPr>
          <p:cNvPr id="6" name="TextBox 5"/>
          <p:cNvSpPr txBox="1"/>
          <p:nvPr/>
        </p:nvSpPr>
        <p:spPr>
          <a:xfrm>
            <a:off x="457200" y="228600"/>
            <a:ext cx="4670574" cy="369332"/>
          </a:xfrm>
          <a:prstGeom prst="rect">
            <a:avLst/>
          </a:prstGeom>
          <a:noFill/>
        </p:spPr>
        <p:txBody>
          <a:bodyPr wrap="none" rtlCol="0">
            <a:spAutoFit/>
          </a:bodyPr>
          <a:lstStyle/>
          <a:p>
            <a:r>
              <a:rPr lang="en-US" b="1" dirty="0" smtClean="0">
                <a:solidFill>
                  <a:schemeClr val="bg1"/>
                </a:solidFill>
                <a:latin typeface="Arial Black" panose="020B0A04020102020204" pitchFamily="34" charset="0"/>
              </a:rPr>
              <a:t>Four </a:t>
            </a:r>
            <a:r>
              <a:rPr lang="en-US" b="1" dirty="0">
                <a:solidFill>
                  <a:schemeClr val="bg1"/>
                </a:solidFill>
                <a:latin typeface="Arial Black" panose="020B0A04020102020204" pitchFamily="34" charset="0"/>
              </a:rPr>
              <a:t>s</a:t>
            </a:r>
            <a:r>
              <a:rPr lang="en-US" b="1" dirty="0" smtClean="0">
                <a:solidFill>
                  <a:schemeClr val="bg1"/>
                </a:solidFill>
                <a:latin typeface="Arial Black" panose="020B0A04020102020204" pitchFamily="34" charset="0"/>
              </a:rPr>
              <a:t>eason </a:t>
            </a:r>
            <a:r>
              <a:rPr lang="en-US" b="1" dirty="0">
                <a:solidFill>
                  <a:schemeClr val="bg1"/>
                </a:solidFill>
                <a:latin typeface="Arial Black" panose="020B0A04020102020204" pitchFamily="34" charset="0"/>
              </a:rPr>
              <a:t>i</a:t>
            </a:r>
            <a:r>
              <a:rPr lang="en-US" b="1" dirty="0" smtClean="0">
                <a:solidFill>
                  <a:schemeClr val="bg1"/>
                </a:solidFill>
                <a:latin typeface="Arial Black" panose="020B0A04020102020204" pitchFamily="34" charset="0"/>
              </a:rPr>
              <a:t>nterest in your </a:t>
            </a:r>
            <a:r>
              <a:rPr lang="en-US" b="1" dirty="0">
                <a:solidFill>
                  <a:schemeClr val="bg1"/>
                </a:solidFill>
                <a:latin typeface="Arial Black" panose="020B0A04020102020204" pitchFamily="34" charset="0"/>
              </a:rPr>
              <a:t>g</a:t>
            </a:r>
            <a:r>
              <a:rPr lang="en-US" b="1" dirty="0" smtClean="0">
                <a:solidFill>
                  <a:schemeClr val="bg1"/>
                </a:solidFill>
                <a:latin typeface="Arial Black" panose="020B0A04020102020204" pitchFamily="34" charset="0"/>
              </a:rPr>
              <a:t>arden</a:t>
            </a:r>
            <a:endParaRPr lang="en-US" b="1" dirty="0">
              <a:solidFill>
                <a:schemeClr val="bg1"/>
              </a:solidFill>
              <a:latin typeface="Arial Black" panose="020B0A04020102020204" pitchFamily="34" charset="0"/>
            </a:endParaRPr>
          </a:p>
        </p:txBody>
      </p:sp>
      <p:sp>
        <p:nvSpPr>
          <p:cNvPr id="7" name="TextBox 6"/>
          <p:cNvSpPr txBox="1"/>
          <p:nvPr/>
        </p:nvSpPr>
        <p:spPr>
          <a:xfrm rot="10800000" flipV="1">
            <a:off x="533400" y="704849"/>
            <a:ext cx="838200" cy="369332"/>
          </a:xfrm>
          <a:prstGeom prst="rect">
            <a:avLst/>
          </a:prstGeom>
          <a:noFill/>
        </p:spPr>
        <p:txBody>
          <a:bodyPr wrap="square" rtlCol="0">
            <a:spAutoFit/>
          </a:bodyPr>
          <a:lstStyle/>
          <a:p>
            <a:r>
              <a:rPr lang="en-US" b="1" dirty="0" smtClean="0">
                <a:solidFill>
                  <a:schemeClr val="bg1"/>
                </a:solidFill>
              </a:rPr>
              <a:t>Spring</a:t>
            </a:r>
            <a:endParaRPr lang="en-US" b="1" dirty="0">
              <a:solidFill>
                <a:schemeClr val="bg1"/>
              </a:solidFill>
            </a:endParaRPr>
          </a:p>
        </p:txBody>
      </p:sp>
      <p:sp>
        <p:nvSpPr>
          <p:cNvPr id="8" name="TextBox 7"/>
          <p:cNvSpPr txBox="1"/>
          <p:nvPr/>
        </p:nvSpPr>
        <p:spPr>
          <a:xfrm rot="10800000" flipV="1">
            <a:off x="4953000" y="838201"/>
            <a:ext cx="990600" cy="381000"/>
          </a:xfrm>
          <a:prstGeom prst="rect">
            <a:avLst/>
          </a:prstGeom>
          <a:noFill/>
        </p:spPr>
        <p:txBody>
          <a:bodyPr wrap="square" rtlCol="0">
            <a:spAutoFit/>
          </a:bodyPr>
          <a:lstStyle/>
          <a:p>
            <a:r>
              <a:rPr lang="en-US" b="1" dirty="0" smtClean="0">
                <a:solidFill>
                  <a:schemeClr val="bg1"/>
                </a:solidFill>
              </a:rPr>
              <a:t>Summer</a:t>
            </a:r>
            <a:endParaRPr lang="en-US" b="1" dirty="0">
              <a:solidFill>
                <a:schemeClr val="bg1"/>
              </a:solidFill>
            </a:endParaRPr>
          </a:p>
        </p:txBody>
      </p:sp>
      <p:sp>
        <p:nvSpPr>
          <p:cNvPr id="9" name="TextBox 8"/>
          <p:cNvSpPr txBox="1"/>
          <p:nvPr/>
        </p:nvSpPr>
        <p:spPr>
          <a:xfrm rot="10800000" flipV="1">
            <a:off x="465708" y="6099435"/>
            <a:ext cx="961918" cy="369332"/>
          </a:xfrm>
          <a:prstGeom prst="rect">
            <a:avLst/>
          </a:prstGeom>
          <a:noFill/>
        </p:spPr>
        <p:txBody>
          <a:bodyPr wrap="square" rtlCol="0">
            <a:spAutoFit/>
          </a:bodyPr>
          <a:lstStyle/>
          <a:p>
            <a:r>
              <a:rPr lang="en-US" b="1" dirty="0" smtClean="0">
                <a:solidFill>
                  <a:schemeClr val="bg1"/>
                </a:solidFill>
              </a:rPr>
              <a:t>Autumn</a:t>
            </a:r>
            <a:endParaRPr lang="en-US" b="1" dirty="0">
              <a:solidFill>
                <a:schemeClr val="bg1"/>
              </a:solidFill>
            </a:endParaRPr>
          </a:p>
        </p:txBody>
      </p:sp>
      <p:sp>
        <p:nvSpPr>
          <p:cNvPr id="10" name="TextBox 9"/>
          <p:cNvSpPr txBox="1"/>
          <p:nvPr/>
        </p:nvSpPr>
        <p:spPr>
          <a:xfrm>
            <a:off x="7620000" y="6081914"/>
            <a:ext cx="914400" cy="369332"/>
          </a:xfrm>
          <a:prstGeom prst="rect">
            <a:avLst/>
          </a:prstGeom>
          <a:noFill/>
        </p:spPr>
        <p:txBody>
          <a:bodyPr wrap="square" rtlCol="0">
            <a:spAutoFit/>
          </a:bodyPr>
          <a:lstStyle/>
          <a:p>
            <a:r>
              <a:rPr lang="en-US" b="1" dirty="0" smtClean="0">
                <a:solidFill>
                  <a:schemeClr val="bg1"/>
                </a:solidFill>
              </a:rPr>
              <a:t>Winter</a:t>
            </a:r>
            <a:endParaRPr lang="en-US" b="1" dirty="0">
              <a:solidFill>
                <a:schemeClr val="bg1"/>
              </a:solidFill>
            </a:endParaRPr>
          </a:p>
        </p:txBody>
      </p:sp>
      <p:sp>
        <p:nvSpPr>
          <p:cNvPr id="11" name="Slide Number Placeholder 10"/>
          <p:cNvSpPr>
            <a:spLocks noGrp="1"/>
          </p:cNvSpPr>
          <p:nvPr>
            <p:ph type="sldNum" sz="quarter" idx="12"/>
          </p:nvPr>
        </p:nvSpPr>
        <p:spPr/>
        <p:txBody>
          <a:bodyPr/>
          <a:lstStyle/>
          <a:p>
            <a:fld id="{64A3F191-2CB0-462F-8A27-8354E1B7F63E}" type="slidenum">
              <a:rPr lang="en-US" smtClean="0"/>
              <a:t>42</a:t>
            </a:fld>
            <a:endParaRPr lang="en-US"/>
          </a:p>
        </p:txBody>
      </p:sp>
    </p:spTree>
    <p:extLst>
      <p:ext uri="{BB962C8B-B14F-4D97-AF65-F5344CB8AC3E}">
        <p14:creationId xmlns:p14="http://schemas.microsoft.com/office/powerpoint/2010/main" val="25469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LYMPUS DIGITAL 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95812"/>
            <a:ext cx="4191000" cy="314325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67200" y="304800"/>
            <a:ext cx="3352800" cy="923330"/>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P</a:t>
            </a:r>
            <a:r>
              <a:rPr lang="en-US" b="1" dirty="0" smtClean="0">
                <a:solidFill>
                  <a:schemeClr val="bg1"/>
                </a:solidFill>
                <a:latin typeface="Arial" panose="020B0604020202020204" pitchFamily="34" charset="0"/>
                <a:cs typeface="Arial" panose="020B0604020202020204" pitchFamily="34" charset="0"/>
              </a:rPr>
              <a:t>lant bulbs with a carpet of low-growing</a:t>
            </a:r>
          </a:p>
          <a:p>
            <a:pPr algn="ctr"/>
            <a:r>
              <a:rPr lang="en-US" b="1" dirty="0">
                <a:solidFill>
                  <a:schemeClr val="bg1"/>
                </a:solidFill>
                <a:latin typeface="Arial" panose="020B0604020202020204" pitchFamily="34" charset="0"/>
                <a:cs typeface="Arial" panose="020B0604020202020204" pitchFamily="34" charset="0"/>
              </a:rPr>
              <a:t>a</a:t>
            </a:r>
            <a:r>
              <a:rPr lang="en-US" b="1" dirty="0" smtClean="0">
                <a:solidFill>
                  <a:schemeClr val="bg1"/>
                </a:solidFill>
                <a:latin typeface="Arial" panose="020B0604020202020204" pitchFamily="34" charset="0"/>
                <a:cs typeface="Arial" panose="020B0604020202020204" pitchFamily="34" charset="0"/>
              </a:rPr>
              <a:t>nnuals or perennials</a:t>
            </a:r>
            <a:endParaRPr lang="en-US"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685800" y="6096000"/>
            <a:ext cx="7750259" cy="646331"/>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These combination plantings give you two layers of color and a longer blooming season</a:t>
            </a:r>
            <a:endParaRPr lang="en-US"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929" y="2262664"/>
            <a:ext cx="4470400" cy="3352800"/>
          </a:xfrm>
          <a:prstGeom prst="rect">
            <a:avLst/>
          </a:prstGeom>
          <a:ln w="25400">
            <a:solidFill>
              <a:schemeClr val="bg1"/>
            </a:solidFill>
          </a:ln>
        </p:spPr>
      </p:pic>
      <p:sp>
        <p:nvSpPr>
          <p:cNvPr id="5" name="TextBox 4"/>
          <p:cNvSpPr txBox="1"/>
          <p:nvPr/>
        </p:nvSpPr>
        <p:spPr>
          <a:xfrm>
            <a:off x="381000" y="304800"/>
            <a:ext cx="1736373" cy="400110"/>
          </a:xfrm>
          <a:prstGeom prst="rect">
            <a:avLst/>
          </a:prstGeom>
          <a:noFill/>
        </p:spPr>
        <p:txBody>
          <a:bodyPr wrap="none" rtlCol="0">
            <a:spAutoFit/>
          </a:bodyPr>
          <a:lstStyle/>
          <a:p>
            <a:r>
              <a:rPr lang="en-US" sz="2000" b="1" dirty="0" err="1" smtClean="0">
                <a:solidFill>
                  <a:schemeClr val="bg1"/>
                </a:solidFill>
                <a:latin typeface="Arial" panose="020B0604020202020204" pitchFamily="34" charset="0"/>
                <a:cs typeface="Arial" panose="020B0604020202020204" pitchFamily="34" charset="0"/>
              </a:rPr>
              <a:t>Interplanting</a:t>
            </a:r>
            <a:endParaRPr lang="en-US" sz="2000"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112417" y="4886236"/>
            <a:ext cx="3377848"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Plant annuals and perennials</a:t>
            </a:r>
          </a:p>
          <a:p>
            <a:pPr algn="ctr"/>
            <a:r>
              <a:rPr lang="en-US" b="1" dirty="0" smtClean="0">
                <a:solidFill>
                  <a:schemeClr val="bg1"/>
                </a:solidFill>
                <a:latin typeface="Arial" panose="020B0604020202020204" pitchFamily="34" charset="0"/>
                <a:cs typeface="Arial" panose="020B0604020202020204" pitchFamily="34" charset="0"/>
              </a:rPr>
              <a:t>together</a:t>
            </a:r>
            <a:endParaRPr lang="en-US" b="1" dirty="0">
              <a:solidFill>
                <a:schemeClr val="bg1"/>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64A3F191-2CB0-462F-8A27-8354E1B7F63E}" type="slidenum">
              <a:rPr lang="en-US" smtClean="0"/>
              <a:t>43</a:t>
            </a:fld>
            <a:endParaRPr lang="en-US"/>
          </a:p>
        </p:txBody>
      </p:sp>
    </p:spTree>
    <p:extLst>
      <p:ext uri="{BB962C8B-B14F-4D97-AF65-F5344CB8AC3E}">
        <p14:creationId xmlns:p14="http://schemas.microsoft.com/office/powerpoint/2010/main" val="939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iverny-impression.com/gallery/flower-garden/flower-bor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553200" cy="4352417"/>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20134"/>
            <a:ext cx="7883312"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Colorful borders in Monet’s garden that bloom throughout the season</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914400" y="5410200"/>
            <a:ext cx="7301999"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This border of begonias, polka dot plants and four o’clock plants</a:t>
            </a:r>
          </a:p>
          <a:p>
            <a:pPr algn="ctr"/>
            <a:r>
              <a:rPr lang="en-US" b="1" dirty="0">
                <a:solidFill>
                  <a:schemeClr val="bg1"/>
                </a:solidFill>
                <a:latin typeface="Arial" panose="020B0604020202020204" pitchFamily="34" charset="0"/>
                <a:cs typeface="Arial" panose="020B0604020202020204" pitchFamily="34" charset="0"/>
              </a:rPr>
              <a:t>c</a:t>
            </a:r>
            <a:r>
              <a:rPr lang="en-US" b="1" dirty="0" smtClean="0">
                <a:solidFill>
                  <a:schemeClr val="bg1"/>
                </a:solidFill>
                <a:latin typeface="Arial" panose="020B0604020202020204" pitchFamily="34" charset="0"/>
                <a:cs typeface="Arial" panose="020B0604020202020204" pitchFamily="34" charset="0"/>
              </a:rPr>
              <a:t>overs the feet of espaliered apple trees</a:t>
            </a:r>
            <a:endParaRPr lang="en-US" b="1" dirty="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64A3F191-2CB0-462F-8A27-8354E1B7F63E}" type="slidenum">
              <a:rPr lang="en-US" smtClean="0"/>
              <a:t>44</a:t>
            </a:fld>
            <a:endParaRPr lang="en-US"/>
          </a:p>
        </p:txBody>
      </p:sp>
    </p:spTree>
    <p:extLst>
      <p:ext uri="{BB962C8B-B14F-4D97-AF65-F5344CB8AC3E}">
        <p14:creationId xmlns:p14="http://schemas.microsoft.com/office/powerpoint/2010/main" val="998323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iverny-impression.com/gallery/flower-garden/nasturtium-p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83447" cy="570084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727" y="120134"/>
            <a:ext cx="3959161"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Colorful Border in Monet’s Garden</a:t>
            </a:r>
            <a:endParaRPr lang="en-US" b="1" dirty="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64A3F191-2CB0-462F-8A27-8354E1B7F63E}" type="slidenum">
              <a:rPr lang="en-US" smtClean="0"/>
              <a:t>45</a:t>
            </a:fld>
            <a:endParaRPr lang="en-US"/>
          </a:p>
        </p:txBody>
      </p:sp>
    </p:spTree>
    <p:extLst>
      <p:ext uri="{BB962C8B-B14F-4D97-AF65-F5344CB8AC3E}">
        <p14:creationId xmlns:p14="http://schemas.microsoft.com/office/powerpoint/2010/main" val="469405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52400"/>
            <a:ext cx="5657272" cy="3733800"/>
          </a:xfrm>
          <a:prstGeom prst="rect">
            <a:avLst/>
          </a:prstGeom>
          <a:ln>
            <a:solidFill>
              <a:schemeClr val="bg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514600"/>
            <a:ext cx="4165600" cy="4165600"/>
          </a:xfrm>
          <a:prstGeom prst="rect">
            <a:avLst/>
          </a:prstGeom>
          <a:ln w="25400">
            <a:solidFill>
              <a:schemeClr val="bg1"/>
            </a:solidFill>
          </a:ln>
        </p:spPr>
      </p:pic>
      <p:sp>
        <p:nvSpPr>
          <p:cNvPr id="4" name="TextBox 3"/>
          <p:cNvSpPr txBox="1"/>
          <p:nvPr/>
        </p:nvSpPr>
        <p:spPr>
          <a:xfrm>
            <a:off x="304799" y="4114800"/>
            <a:ext cx="3659976"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Colorful borders in your garden</a:t>
            </a:r>
            <a:endParaRPr lang="en-US" b="1"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64A3F191-2CB0-462F-8A27-8354E1B7F63E}" type="slidenum">
              <a:rPr lang="en-US" smtClean="0"/>
              <a:t>46</a:t>
            </a:fld>
            <a:endParaRPr lang="en-US"/>
          </a:p>
        </p:txBody>
      </p:sp>
    </p:spTree>
    <p:extLst>
      <p:ext uri="{BB962C8B-B14F-4D97-AF65-F5344CB8AC3E}">
        <p14:creationId xmlns:p14="http://schemas.microsoft.com/office/powerpoint/2010/main" val="8841568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_zpxNq11gw0E/SV5jnjXRWDI/AAAAAAAAEBQ/I9hgf_6iA1k/s400/monet2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357" y="3792723"/>
            <a:ext cx="3331540" cy="2836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hebirdfeednyc.com/wp-content/uploads/2012/11/The-Water-Lily-Pond-Pink-Harmony-190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754249"/>
            <a:ext cx="3072949" cy="27685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rtisoo.com/images/oil-painting-450/ARTS4500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54181"/>
            <a:ext cx="3072949" cy="29783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1399"/>
            <a:ext cx="3518912"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Multi-season interest in his art</a:t>
            </a:r>
            <a:endParaRPr lang="en-US" b="1" dirty="0">
              <a:solidFill>
                <a:schemeClr val="bg1"/>
              </a:solidFill>
              <a:latin typeface="Arial" panose="020B0604020202020204" pitchFamily="34" charset="0"/>
              <a:cs typeface="Arial" panose="020B0604020202020204" pitchFamily="34" charset="0"/>
            </a:endParaRPr>
          </a:p>
        </p:txBody>
      </p:sp>
      <p:pic>
        <p:nvPicPr>
          <p:cNvPr id="2056" name="Picture 8" descr="https://elysesnow.files.wordpress.com/2012/03/4734534463_03565e1ff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1357" y="554181"/>
            <a:ext cx="3331540" cy="297839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4A3F191-2CB0-462F-8A27-8354E1B7F63E}" type="slidenum">
              <a:rPr lang="en-US" smtClean="0"/>
              <a:t>47</a:t>
            </a:fld>
            <a:endParaRPr lang="en-US"/>
          </a:p>
        </p:txBody>
      </p:sp>
    </p:spTree>
    <p:extLst>
      <p:ext uri="{BB962C8B-B14F-4D97-AF65-F5344CB8AC3E}">
        <p14:creationId xmlns:p14="http://schemas.microsoft.com/office/powerpoint/2010/main" val="673694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media-cache-ec0.pinimg.com/736x/05/4b/f1/054bf124f8841d99ea1c905c46c0ae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65615"/>
            <a:ext cx="3562679" cy="4750238"/>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ttp://mynortherngarden.com/wp-content/uploads/2012/10/IMG_38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228599"/>
            <a:ext cx="4494489" cy="2996327"/>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3080" name="Picture 8" descr="http://giverny.org/gardens/fcm/pictures/giverny-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31927"/>
            <a:ext cx="4901381" cy="328392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383" y="762000"/>
            <a:ext cx="2557110" cy="646331"/>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Multi-season </a:t>
            </a:r>
            <a:r>
              <a:rPr lang="en-US" b="1" dirty="0">
                <a:solidFill>
                  <a:schemeClr val="bg1"/>
                </a:solidFill>
                <a:latin typeface="Arial" panose="020B0604020202020204" pitchFamily="34" charset="0"/>
                <a:cs typeface="Arial" panose="020B0604020202020204" pitchFamily="34" charset="0"/>
              </a:rPr>
              <a:t>i</a:t>
            </a:r>
            <a:r>
              <a:rPr lang="en-US" b="1" dirty="0" smtClean="0">
                <a:solidFill>
                  <a:schemeClr val="bg1"/>
                </a:solidFill>
                <a:latin typeface="Arial" panose="020B0604020202020204" pitchFamily="34" charset="0"/>
                <a:cs typeface="Arial" panose="020B0604020202020204" pitchFamily="34" charset="0"/>
              </a:rPr>
              <a:t>nterest </a:t>
            </a:r>
          </a:p>
          <a:p>
            <a:pPr algn="ctr"/>
            <a:r>
              <a:rPr lang="en-US" b="1" dirty="0" smtClean="0">
                <a:solidFill>
                  <a:schemeClr val="bg1"/>
                </a:solidFill>
                <a:latin typeface="Arial" panose="020B0604020202020204" pitchFamily="34" charset="0"/>
                <a:cs typeface="Arial" panose="020B0604020202020204" pitchFamily="34" charset="0"/>
              </a:rPr>
              <a:t>in Monet’s garden</a:t>
            </a:r>
            <a:endParaRPr lang="en-US"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4A3F191-2CB0-462F-8A27-8354E1B7F63E}" type="slidenum">
              <a:rPr lang="en-US" smtClean="0"/>
              <a:t>48</a:t>
            </a:fld>
            <a:endParaRPr lang="en-US"/>
          </a:p>
        </p:txBody>
      </p:sp>
    </p:spTree>
    <p:extLst>
      <p:ext uri="{BB962C8B-B14F-4D97-AF65-F5344CB8AC3E}">
        <p14:creationId xmlns:p14="http://schemas.microsoft.com/office/powerpoint/2010/main" val="6279395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3506088"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Move beyond 2-week </a:t>
            </a:r>
            <a:r>
              <a:rPr lang="en-US" b="1" dirty="0">
                <a:solidFill>
                  <a:schemeClr val="bg1"/>
                </a:solidFill>
                <a:latin typeface="Arial" panose="020B0604020202020204" pitchFamily="34" charset="0"/>
                <a:cs typeface="Arial" panose="020B0604020202020204" pitchFamily="34" charset="0"/>
              </a:rPr>
              <a:t>w</a:t>
            </a:r>
            <a:r>
              <a:rPr lang="en-US" b="1" dirty="0" smtClean="0">
                <a:solidFill>
                  <a:schemeClr val="bg1"/>
                </a:solidFill>
                <a:latin typeface="Arial" panose="020B0604020202020204" pitchFamily="34" charset="0"/>
                <a:cs typeface="Arial" panose="020B0604020202020204" pitchFamily="34" charset="0"/>
              </a:rPr>
              <a:t>onders</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35" y="666843"/>
            <a:ext cx="2892550" cy="2119697"/>
          </a:xfrm>
          <a:prstGeom prst="rect">
            <a:avLst/>
          </a:prstGeom>
          <a:ln w="25400">
            <a:solidFill>
              <a:schemeClr val="bg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8824" y="666843"/>
            <a:ext cx="2826263" cy="2119697"/>
          </a:xfrm>
          <a:prstGeom prst="rect">
            <a:avLst/>
          </a:prstGeom>
          <a:ln w="25400">
            <a:solidFill>
              <a:schemeClr val="bg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876" y="666843"/>
            <a:ext cx="2702314" cy="2119697"/>
          </a:xfrm>
          <a:prstGeom prst="rect">
            <a:avLst/>
          </a:prstGeom>
          <a:ln w="25400">
            <a:solidFill>
              <a:schemeClr val="bg1"/>
            </a:solidFill>
          </a:ln>
        </p:spPr>
      </p:pic>
      <p:sp>
        <p:nvSpPr>
          <p:cNvPr id="6" name="TextBox 5"/>
          <p:cNvSpPr txBox="1"/>
          <p:nvPr/>
        </p:nvSpPr>
        <p:spPr>
          <a:xfrm>
            <a:off x="609600" y="2791956"/>
            <a:ext cx="2082621" cy="307777"/>
          </a:xfrm>
          <a:prstGeom prst="rect">
            <a:avLst/>
          </a:prstGeom>
          <a:noFill/>
        </p:spPr>
        <p:txBody>
          <a:bodyPr wrap="none" rtlCol="0">
            <a:spAutoFit/>
          </a:bodyPr>
          <a:lstStyle/>
          <a:p>
            <a:r>
              <a:rPr lang="en-US" sz="1400" b="1" dirty="0" smtClean="0">
                <a:solidFill>
                  <a:schemeClr val="bg1"/>
                </a:solidFill>
                <a:latin typeface="Arial" panose="020B0604020202020204" pitchFamily="34" charset="0"/>
                <a:cs typeface="Arial" panose="020B0604020202020204" pitchFamily="34" charset="0"/>
              </a:rPr>
              <a:t>Rhododendron/Azalea</a:t>
            </a:r>
            <a:endParaRPr lang="en-US" sz="14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114800" y="2791956"/>
            <a:ext cx="838200" cy="307777"/>
          </a:xfrm>
          <a:prstGeom prst="rect">
            <a:avLst/>
          </a:prstGeom>
          <a:no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Lilac</a:t>
            </a:r>
            <a:endParaRPr lang="en-US" sz="14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7162800" y="2786540"/>
            <a:ext cx="1066800" cy="313194"/>
          </a:xfrm>
          <a:prstGeom prst="rect">
            <a:avLst/>
          </a:prstGeom>
          <a:no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Forsythia</a:t>
            </a:r>
            <a:endParaRPr lang="en-US" sz="1400"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275047" y="3309257"/>
            <a:ext cx="6673622"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Look for </a:t>
            </a:r>
            <a:r>
              <a:rPr lang="en-US" b="1" dirty="0">
                <a:solidFill>
                  <a:schemeClr val="bg1"/>
                </a:solidFill>
                <a:latin typeface="Arial" panose="020B0604020202020204" pitchFamily="34" charset="0"/>
                <a:cs typeface="Arial" panose="020B0604020202020204" pitchFamily="34" charset="0"/>
              </a:rPr>
              <a:t>p</a:t>
            </a:r>
            <a:r>
              <a:rPr lang="en-US" b="1" dirty="0" smtClean="0">
                <a:solidFill>
                  <a:schemeClr val="bg1"/>
                </a:solidFill>
                <a:latin typeface="Arial" panose="020B0604020202020204" pitchFamily="34" charset="0"/>
                <a:cs typeface="Arial" panose="020B0604020202020204" pitchFamily="34" charset="0"/>
              </a:rPr>
              <a:t>lants </a:t>
            </a:r>
            <a:r>
              <a:rPr lang="en-US" b="1" dirty="0">
                <a:solidFill>
                  <a:schemeClr val="bg1"/>
                </a:solidFill>
                <a:latin typeface="Arial" panose="020B0604020202020204" pitchFamily="34" charset="0"/>
                <a:cs typeface="Arial" panose="020B0604020202020204" pitchFamily="34" charset="0"/>
              </a:rPr>
              <a:t>t</a:t>
            </a:r>
            <a:r>
              <a:rPr lang="en-US" b="1" dirty="0" smtClean="0">
                <a:solidFill>
                  <a:schemeClr val="bg1"/>
                </a:solidFill>
                <a:latin typeface="Arial" panose="020B0604020202020204" pitchFamily="34" charset="0"/>
                <a:cs typeface="Arial" panose="020B0604020202020204" pitchFamily="34" charset="0"/>
              </a:rPr>
              <a:t>hat do </a:t>
            </a:r>
            <a:r>
              <a:rPr lang="en-US" b="1" dirty="0">
                <a:solidFill>
                  <a:schemeClr val="bg1"/>
                </a:solidFill>
                <a:latin typeface="Arial" panose="020B0604020202020204" pitchFamily="34" charset="0"/>
                <a:cs typeface="Arial" panose="020B0604020202020204" pitchFamily="34" charset="0"/>
              </a:rPr>
              <a:t>m</a:t>
            </a:r>
            <a:r>
              <a:rPr lang="en-US" b="1" dirty="0" smtClean="0">
                <a:solidFill>
                  <a:schemeClr val="bg1"/>
                </a:solidFill>
                <a:latin typeface="Arial" panose="020B0604020202020204" pitchFamily="34" charset="0"/>
                <a:cs typeface="Arial" panose="020B0604020202020204" pitchFamily="34" charset="0"/>
              </a:rPr>
              <a:t>ore than one </a:t>
            </a:r>
            <a:r>
              <a:rPr lang="en-US" b="1" dirty="0">
                <a:solidFill>
                  <a:schemeClr val="bg1"/>
                </a:solidFill>
                <a:latin typeface="Arial" panose="020B0604020202020204" pitchFamily="34" charset="0"/>
                <a:cs typeface="Arial" panose="020B0604020202020204" pitchFamily="34" charset="0"/>
              </a:rPr>
              <a:t>t</a:t>
            </a:r>
            <a:r>
              <a:rPr lang="en-US" b="1" dirty="0" smtClean="0">
                <a:solidFill>
                  <a:schemeClr val="bg1"/>
                </a:solidFill>
                <a:latin typeface="Arial" panose="020B0604020202020204" pitchFamily="34" charset="0"/>
                <a:cs typeface="Arial" panose="020B0604020202020204" pitchFamily="34" charset="0"/>
              </a:rPr>
              <a:t>hing in one </a:t>
            </a:r>
            <a:r>
              <a:rPr lang="en-US" b="1" dirty="0">
                <a:solidFill>
                  <a:schemeClr val="bg1"/>
                </a:solidFill>
                <a:latin typeface="Arial" panose="020B0604020202020204" pitchFamily="34" charset="0"/>
                <a:cs typeface="Arial" panose="020B0604020202020204" pitchFamily="34" charset="0"/>
              </a:rPr>
              <a:t>s</a:t>
            </a:r>
            <a:r>
              <a:rPr lang="en-US" b="1" dirty="0" smtClean="0">
                <a:solidFill>
                  <a:schemeClr val="bg1"/>
                </a:solidFill>
                <a:latin typeface="Arial" panose="020B0604020202020204" pitchFamily="34" charset="0"/>
                <a:cs typeface="Arial" panose="020B0604020202020204" pitchFamily="34" charset="0"/>
              </a:rPr>
              <a:t>eason</a:t>
            </a:r>
            <a:endParaRPr lang="en-US"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9" y="3727169"/>
            <a:ext cx="3056841" cy="2292631"/>
          </a:xfrm>
          <a:prstGeom prst="rect">
            <a:avLst/>
          </a:prstGeom>
          <a:ln w="25400">
            <a:solidFill>
              <a:schemeClr val="bg1"/>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1480" y="3763131"/>
            <a:ext cx="2835881" cy="2256669"/>
          </a:xfrm>
          <a:prstGeom prst="rect">
            <a:avLst/>
          </a:prstGeom>
          <a:ln w="25400">
            <a:solidFill>
              <a:schemeClr val="bg1"/>
            </a:solidFill>
          </a:ln>
        </p:spPr>
      </p:pic>
      <p:sp>
        <p:nvSpPr>
          <p:cNvPr id="13" name="TextBox 12"/>
          <p:cNvSpPr txBox="1"/>
          <p:nvPr/>
        </p:nvSpPr>
        <p:spPr>
          <a:xfrm>
            <a:off x="2437097" y="6324600"/>
            <a:ext cx="4328429" cy="307777"/>
          </a:xfrm>
          <a:prstGeom prst="rect">
            <a:avLst/>
          </a:prstGeom>
          <a:noFill/>
        </p:spPr>
        <p:txBody>
          <a:bodyPr wrap="none" rtlCol="0">
            <a:spAutoFit/>
          </a:bodyPr>
          <a:lstStyle/>
          <a:p>
            <a:r>
              <a:rPr lang="en-US" sz="1400" b="1" dirty="0" err="1" smtClean="0">
                <a:solidFill>
                  <a:schemeClr val="bg1"/>
                </a:solidFill>
                <a:latin typeface="Arial" panose="020B0604020202020204" pitchFamily="34" charset="0"/>
                <a:cs typeface="Arial" panose="020B0604020202020204" pitchFamily="34" charset="0"/>
              </a:rPr>
              <a:t>Oakleaf</a:t>
            </a:r>
            <a:r>
              <a:rPr lang="en-US" sz="1400" b="1" dirty="0" smtClean="0">
                <a:solidFill>
                  <a:schemeClr val="bg1"/>
                </a:solidFill>
                <a:latin typeface="Arial" panose="020B0604020202020204" pitchFamily="34" charset="0"/>
                <a:cs typeface="Arial" panose="020B0604020202020204" pitchFamily="34" charset="0"/>
              </a:rPr>
              <a:t> Hydrangea in Spring and Fall and Winter</a:t>
            </a:r>
            <a:endParaRPr lang="en-US" sz="1400" b="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9601" y="3795788"/>
            <a:ext cx="2713192" cy="2234898"/>
          </a:xfrm>
          <a:prstGeom prst="rect">
            <a:avLst/>
          </a:prstGeom>
          <a:ln w="28575">
            <a:solidFill>
              <a:schemeClr val="bg1"/>
            </a:solidFill>
          </a:ln>
        </p:spPr>
      </p:pic>
      <p:sp>
        <p:nvSpPr>
          <p:cNvPr id="12" name="Slide Number Placeholder 11"/>
          <p:cNvSpPr>
            <a:spLocks noGrp="1"/>
          </p:cNvSpPr>
          <p:nvPr>
            <p:ph type="sldNum" sz="quarter" idx="12"/>
          </p:nvPr>
        </p:nvSpPr>
        <p:spPr/>
        <p:txBody>
          <a:bodyPr/>
          <a:lstStyle/>
          <a:p>
            <a:fld id="{64A3F191-2CB0-462F-8A27-8354E1B7F63E}" type="slidenum">
              <a:rPr lang="en-US" smtClean="0"/>
              <a:t>49</a:t>
            </a:fld>
            <a:endParaRPr lang="en-US"/>
          </a:p>
        </p:txBody>
      </p:sp>
    </p:spTree>
    <p:extLst>
      <p:ext uri="{BB962C8B-B14F-4D97-AF65-F5344CB8AC3E}">
        <p14:creationId xmlns:p14="http://schemas.microsoft.com/office/powerpoint/2010/main" val="12354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7772400" cy="5262979"/>
          </a:xfrm>
          <a:prstGeom prst="rect">
            <a:avLst/>
          </a:prstGeom>
          <a:noFill/>
        </p:spPr>
        <p:txBody>
          <a:bodyPr wrap="square" rtlCol="0">
            <a:spAutoFit/>
          </a:bodyPr>
          <a:lstStyle/>
          <a:p>
            <a:pPr marL="342900" indent="-342900">
              <a:buClr>
                <a:srgbClr val="FFFF00"/>
              </a:buClr>
              <a:buFont typeface="Wingdings" panose="05000000000000000000" pitchFamily="2" charset="2"/>
              <a:buChar char="v"/>
            </a:pPr>
            <a:r>
              <a:rPr lang="en-US" sz="2400" b="1" dirty="0">
                <a:solidFill>
                  <a:schemeClr val="bg1"/>
                </a:solidFill>
                <a:latin typeface="Arial" panose="020B0604020202020204" pitchFamily="34" charset="0"/>
                <a:cs typeface="Arial" panose="020B0604020202020204" pitchFamily="34" charset="0"/>
              </a:rPr>
              <a:t>S</a:t>
            </a:r>
            <a:r>
              <a:rPr lang="en-US" sz="2400" b="1" dirty="0" smtClean="0">
                <a:solidFill>
                  <a:schemeClr val="bg1"/>
                </a:solidFill>
                <a:latin typeface="Arial" panose="020B0604020202020204" pitchFamily="34" charset="0"/>
                <a:cs typeface="Arial" panose="020B0604020202020204" pitchFamily="34" charset="0"/>
              </a:rPr>
              <a:t>uccession </a:t>
            </a:r>
            <a:r>
              <a:rPr lang="en-US" sz="2400" b="1" dirty="0">
                <a:solidFill>
                  <a:schemeClr val="bg1"/>
                </a:solidFill>
                <a:latin typeface="Arial" panose="020B0604020202020204" pitchFamily="34" charset="0"/>
                <a:cs typeface="Arial" panose="020B0604020202020204" pitchFamily="34" charset="0"/>
              </a:rPr>
              <a:t>planting of colorful annuals and bulbs with </a:t>
            </a:r>
            <a:r>
              <a:rPr lang="en-US" sz="2400" b="1" dirty="0" smtClean="0">
                <a:solidFill>
                  <a:schemeClr val="bg1"/>
                </a:solidFill>
                <a:latin typeface="Arial" panose="020B0604020202020204" pitchFamily="34" charset="0"/>
                <a:cs typeface="Arial" panose="020B0604020202020204" pitchFamily="34" charset="0"/>
              </a:rPr>
              <a:t>perennials.</a:t>
            </a: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r>
              <a:rPr lang="en-US" sz="2400" b="1" dirty="0">
                <a:solidFill>
                  <a:schemeClr val="bg1"/>
                </a:solidFill>
                <a:latin typeface="Arial" panose="020B0604020202020204" pitchFamily="34" charset="0"/>
                <a:cs typeface="Arial" panose="020B0604020202020204" pitchFamily="34" charset="0"/>
              </a:rPr>
              <a:t>C</a:t>
            </a:r>
            <a:r>
              <a:rPr lang="en-US" sz="2400" b="1" dirty="0" smtClean="0">
                <a:solidFill>
                  <a:schemeClr val="bg1"/>
                </a:solidFill>
                <a:latin typeface="Arial" panose="020B0604020202020204" pitchFamily="34" charset="0"/>
                <a:cs typeface="Arial" panose="020B0604020202020204" pitchFamily="34" charset="0"/>
              </a:rPr>
              <a:t>olorful </a:t>
            </a:r>
            <a:r>
              <a:rPr lang="en-US" sz="2400" b="1" dirty="0">
                <a:solidFill>
                  <a:schemeClr val="bg1"/>
                </a:solidFill>
                <a:latin typeface="Arial" panose="020B0604020202020204" pitchFamily="34" charset="0"/>
                <a:cs typeface="Arial" panose="020B0604020202020204" pitchFamily="34" charset="0"/>
              </a:rPr>
              <a:t>borders to bloom throughout the year.</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Use of scale to </a:t>
            </a:r>
            <a:r>
              <a:rPr lang="en-US" sz="2400" b="1" dirty="0">
                <a:solidFill>
                  <a:schemeClr val="bg1"/>
                </a:solidFill>
                <a:latin typeface="Arial" panose="020B0604020202020204" pitchFamily="34" charset="0"/>
                <a:cs typeface="Arial" panose="020B0604020202020204" pitchFamily="34" charset="0"/>
              </a:rPr>
              <a:t>increase visual size of the garden.</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Use of </a:t>
            </a:r>
            <a:r>
              <a:rPr lang="en-US" sz="2400" b="1" dirty="0">
                <a:solidFill>
                  <a:schemeClr val="bg1"/>
                </a:solidFill>
                <a:latin typeface="Arial" panose="020B0604020202020204" pitchFamily="34" charset="0"/>
                <a:cs typeface="Arial" panose="020B0604020202020204" pitchFamily="34" charset="0"/>
              </a:rPr>
              <a:t>large blocks of monochromatic colors, creating visual impact.</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Use of </a:t>
            </a:r>
            <a:r>
              <a:rPr lang="en-US" sz="2400" b="1" dirty="0">
                <a:solidFill>
                  <a:schemeClr val="bg1"/>
                </a:solidFill>
                <a:latin typeface="Arial" panose="020B0604020202020204" pitchFamily="34" charset="0"/>
                <a:cs typeface="Arial" panose="020B0604020202020204" pitchFamily="34" charset="0"/>
              </a:rPr>
              <a:t>complementary colors to </a:t>
            </a:r>
            <a:r>
              <a:rPr lang="en-US" sz="2400" b="1" dirty="0" smtClean="0">
                <a:solidFill>
                  <a:schemeClr val="bg1"/>
                </a:solidFill>
                <a:latin typeface="Arial" panose="020B0604020202020204" pitchFamily="34" charset="0"/>
                <a:cs typeface="Arial" panose="020B0604020202020204" pitchFamily="34" charset="0"/>
              </a:rPr>
              <a:t>intensify </a:t>
            </a:r>
            <a:r>
              <a:rPr lang="en-US" sz="2400" b="1" dirty="0">
                <a:solidFill>
                  <a:schemeClr val="bg1"/>
                </a:solidFill>
                <a:latin typeface="Arial" panose="020B0604020202020204" pitchFamily="34" charset="0"/>
                <a:cs typeface="Arial" panose="020B0604020202020204" pitchFamily="34" charset="0"/>
              </a:rPr>
              <a:t>visual interest.</a:t>
            </a: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Use of specific colors to create atmospheric </a:t>
            </a:r>
            <a:r>
              <a:rPr lang="en-US" sz="2400" b="1" dirty="0">
                <a:solidFill>
                  <a:schemeClr val="bg1"/>
                </a:solidFill>
                <a:latin typeface="Arial" panose="020B0604020202020204" pitchFamily="34" charset="0"/>
                <a:cs typeface="Arial" panose="020B0604020202020204" pitchFamily="34" charset="0"/>
              </a:rPr>
              <a:t>effects of sunlight and </a:t>
            </a:r>
            <a:r>
              <a:rPr lang="en-US" sz="2400" b="1" dirty="0" smtClean="0">
                <a:solidFill>
                  <a:schemeClr val="bg1"/>
                </a:solidFill>
                <a:latin typeface="Arial" panose="020B0604020202020204" pitchFamily="34" charset="0"/>
                <a:cs typeface="Arial" panose="020B0604020202020204" pitchFamily="34" charset="0"/>
              </a:rPr>
              <a:t>mist.</a:t>
            </a: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r>
              <a:rPr lang="en-US" sz="2400" b="1" dirty="0">
                <a:solidFill>
                  <a:schemeClr val="bg1"/>
                </a:solidFill>
                <a:latin typeface="Arial" panose="020B0604020202020204" pitchFamily="34" charset="0"/>
                <a:cs typeface="Arial" panose="020B0604020202020204" pitchFamily="34" charset="0"/>
              </a:rPr>
              <a:t>R</a:t>
            </a:r>
            <a:r>
              <a:rPr lang="en-US" sz="2400" b="1" dirty="0" smtClean="0">
                <a:solidFill>
                  <a:schemeClr val="bg1"/>
                </a:solidFill>
                <a:latin typeface="Arial" panose="020B0604020202020204" pitchFamily="34" charset="0"/>
                <a:cs typeface="Arial" panose="020B0604020202020204" pitchFamily="34" charset="0"/>
              </a:rPr>
              <a:t>eflections </a:t>
            </a:r>
            <a:r>
              <a:rPr lang="en-US" sz="2400" b="1" dirty="0">
                <a:solidFill>
                  <a:schemeClr val="bg1"/>
                </a:solidFill>
                <a:latin typeface="Arial" panose="020B0604020202020204" pitchFamily="34" charset="0"/>
                <a:cs typeface="Arial" panose="020B0604020202020204" pitchFamily="34" charset="0"/>
              </a:rPr>
              <a:t>of sky and landscape on water as a design </a:t>
            </a:r>
            <a:r>
              <a:rPr lang="en-US" sz="2400" b="1" dirty="0" smtClean="0">
                <a:solidFill>
                  <a:schemeClr val="bg1"/>
                </a:solidFill>
                <a:latin typeface="Arial" panose="020B0604020202020204" pitchFamily="34" charset="0"/>
                <a:cs typeface="Arial" panose="020B0604020202020204" pitchFamily="34" charset="0"/>
              </a:rPr>
              <a:t>feature.</a:t>
            </a:r>
          </a:p>
          <a:p>
            <a:pPr>
              <a:buClr>
                <a:srgbClr val="FFFF00"/>
              </a:buClr>
            </a:pPr>
            <a:endParaRPr lang="en-US" sz="2400" b="1" dirty="0">
              <a:solidFill>
                <a:schemeClr val="bg1"/>
              </a:solidFill>
              <a:latin typeface="Arial" panose="020B0604020202020204" pitchFamily="34" charset="0"/>
              <a:cs typeface="Arial" panose="020B0604020202020204" pitchFamily="34" charset="0"/>
            </a:endParaRPr>
          </a:p>
          <a:p>
            <a:pPr marL="342900" indent="-342900">
              <a:buClr>
                <a:srgbClr val="FFFF00"/>
              </a:buClr>
              <a:buFont typeface="Wingdings" panose="05000000000000000000" pitchFamily="2" charset="2"/>
              <a:buChar char="v"/>
            </a:pPr>
            <a:r>
              <a:rPr lang="en-US" sz="2400" b="1" dirty="0" smtClean="0">
                <a:solidFill>
                  <a:schemeClr val="bg1"/>
                </a:solidFill>
                <a:latin typeface="Arial" panose="020B0604020202020204" pitchFamily="34" charset="0"/>
                <a:cs typeface="Arial" panose="020B0604020202020204" pitchFamily="34" charset="0"/>
              </a:rPr>
              <a:t>He </a:t>
            </a:r>
            <a:r>
              <a:rPr lang="en-US" sz="2400" b="1" dirty="0">
                <a:solidFill>
                  <a:schemeClr val="bg1"/>
                </a:solidFill>
                <a:latin typeface="Arial" panose="020B0604020202020204" pitchFamily="34" charset="0"/>
                <a:cs typeface="Arial" panose="020B0604020202020204" pitchFamily="34" charset="0"/>
              </a:rPr>
              <a:t>worked, and reworked </a:t>
            </a:r>
            <a:r>
              <a:rPr lang="en-US" sz="2400" b="1" dirty="0" smtClean="0">
                <a:solidFill>
                  <a:schemeClr val="bg1"/>
                </a:solidFill>
                <a:latin typeface="Arial" panose="020B0604020202020204" pitchFamily="34" charset="0"/>
                <a:cs typeface="Arial" panose="020B0604020202020204" pitchFamily="34" charset="0"/>
              </a:rPr>
              <a:t>throughout his life.</a:t>
            </a:r>
            <a:endParaRPr lang="en-US" sz="24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228600" y="120134"/>
            <a:ext cx="3974486"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Monet’s Gardening Techniques</a:t>
            </a:r>
            <a:endParaRPr lang="en-US" sz="20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5</a:t>
            </a:fld>
            <a:endParaRPr lang="en-US"/>
          </a:p>
        </p:txBody>
      </p:sp>
    </p:spTree>
    <p:extLst>
      <p:ext uri="{BB962C8B-B14F-4D97-AF65-F5344CB8AC3E}">
        <p14:creationId xmlns:p14="http://schemas.microsoft.com/office/powerpoint/2010/main" val="273329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89467"/>
            <a:ext cx="3657600" cy="2743200"/>
          </a:xfrm>
          <a:prstGeom prst="rect">
            <a:avLst/>
          </a:prstGeom>
          <a:ln w="38100">
            <a:solidFill>
              <a:schemeClr val="bg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489467"/>
            <a:ext cx="3657600" cy="2743200"/>
          </a:xfrm>
          <a:prstGeom prst="rect">
            <a:avLst/>
          </a:prstGeom>
          <a:ln w="38100">
            <a:solidFill>
              <a:schemeClr val="bg1"/>
            </a:solidFill>
          </a:ln>
        </p:spPr>
      </p:pic>
      <p:sp>
        <p:nvSpPr>
          <p:cNvPr id="5" name="TextBox 4"/>
          <p:cNvSpPr txBox="1"/>
          <p:nvPr/>
        </p:nvSpPr>
        <p:spPr>
          <a:xfrm>
            <a:off x="3657600" y="2514600"/>
            <a:ext cx="1828800" cy="1828800"/>
          </a:xfrm>
          <a:prstGeom prst="rect">
            <a:avLst/>
          </a:prstGeom>
          <a:noFill/>
        </p:spPr>
        <p:txBody>
          <a:bodyPr wrap="square" rtlCol="0">
            <a:spAutoFit/>
          </a:bodyPr>
          <a:lstStyle/>
          <a:p>
            <a:r>
              <a:rPr lang="en-US" sz="1800" kern="1200" dirty="0">
                <a:solidFill>
                  <a:schemeClr val="tx1"/>
                </a:solidFill>
                <a:latin typeface="+mn-lt"/>
                <a:ea typeface="+mn-ea"/>
                <a:cs typeface="+mn-cs"/>
              </a:rPr>
              <a:t>Your text here</a:t>
            </a:r>
          </a:p>
        </p:txBody>
      </p:sp>
      <p:sp>
        <p:nvSpPr>
          <p:cNvPr id="7" name="TextBox 6"/>
          <p:cNvSpPr txBox="1"/>
          <p:nvPr/>
        </p:nvSpPr>
        <p:spPr>
          <a:xfrm rot="10800000" flipV="1">
            <a:off x="2876550" y="59339"/>
            <a:ext cx="4152900" cy="400110"/>
          </a:xfrm>
          <a:prstGeom prst="rect">
            <a:avLst/>
          </a:prstGeom>
          <a:noFill/>
        </p:spPr>
        <p:txBody>
          <a:bodyPr wrap="square" rtlCol="0">
            <a:spAutoFit/>
          </a:bodyPr>
          <a:lstStyle/>
          <a:p>
            <a:r>
              <a:rPr lang="en-US" sz="2000" b="1" dirty="0" smtClean="0">
                <a:solidFill>
                  <a:schemeClr val="bg1"/>
                </a:solidFill>
              </a:rPr>
              <a:t>Dwarf </a:t>
            </a:r>
            <a:r>
              <a:rPr lang="en-US" sz="2000" b="1" dirty="0" err="1" smtClean="0">
                <a:solidFill>
                  <a:schemeClr val="bg1"/>
                </a:solidFill>
              </a:rPr>
              <a:t>Fothergilla</a:t>
            </a:r>
            <a:r>
              <a:rPr lang="en-US" sz="2000" b="1" dirty="0" smtClean="0">
                <a:solidFill>
                  <a:schemeClr val="bg1"/>
                </a:solidFill>
              </a:rPr>
              <a:t> (Native)</a:t>
            </a:r>
            <a:endParaRPr lang="en-US" sz="2000" b="1" kern="1200"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896" y="3788033"/>
            <a:ext cx="2802122" cy="2956239"/>
          </a:xfrm>
          <a:prstGeom prst="rect">
            <a:avLst/>
          </a:prstGeom>
          <a:ln w="38100">
            <a:solidFill>
              <a:schemeClr val="bg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5510" y="3788033"/>
            <a:ext cx="3977004" cy="2956240"/>
          </a:xfrm>
          <a:prstGeom prst="rect">
            <a:avLst/>
          </a:prstGeom>
          <a:ln w="38100">
            <a:solidFill>
              <a:schemeClr val="bg1"/>
            </a:solidFill>
          </a:ln>
        </p:spPr>
      </p:pic>
      <p:sp>
        <p:nvSpPr>
          <p:cNvPr id="11" name="TextBox 10"/>
          <p:cNvSpPr txBox="1"/>
          <p:nvPr/>
        </p:nvSpPr>
        <p:spPr>
          <a:xfrm>
            <a:off x="3277801" y="3347240"/>
            <a:ext cx="2976211" cy="400110"/>
          </a:xfrm>
          <a:prstGeom prst="rect">
            <a:avLst/>
          </a:prstGeom>
          <a:noFill/>
        </p:spPr>
        <p:txBody>
          <a:bodyPr wrap="square" rtlCol="0">
            <a:spAutoFit/>
          </a:bodyPr>
          <a:lstStyle/>
          <a:p>
            <a:r>
              <a:rPr lang="en-US" sz="2000" b="1" dirty="0" smtClean="0">
                <a:solidFill>
                  <a:schemeClr val="bg1"/>
                </a:solidFill>
              </a:rPr>
              <a:t>Ninebark (Native)</a:t>
            </a:r>
            <a:endParaRPr lang="en-US" sz="2000" b="1" dirty="0">
              <a:solidFill>
                <a:schemeClr val="bg1"/>
              </a:solidFill>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50</a:t>
            </a:fld>
            <a:endParaRPr lang="en-US"/>
          </a:p>
        </p:txBody>
      </p:sp>
    </p:spTree>
    <p:extLst>
      <p:ext uri="{BB962C8B-B14F-4D97-AF65-F5344CB8AC3E}">
        <p14:creationId xmlns:p14="http://schemas.microsoft.com/office/powerpoint/2010/main" val="19367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27" y="381000"/>
            <a:ext cx="4022360" cy="2667000"/>
          </a:xfrm>
          <a:prstGeom prst="rect">
            <a:avLst/>
          </a:prstGeom>
          <a:ln w="38100">
            <a:solidFill>
              <a:schemeClr val="bg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705" y="3276600"/>
            <a:ext cx="3352800" cy="3352800"/>
          </a:xfrm>
          <a:prstGeom prst="rect">
            <a:avLst/>
          </a:prstGeom>
          <a:ln w="38100">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714500"/>
            <a:ext cx="4267200" cy="3200400"/>
          </a:xfrm>
          <a:prstGeom prst="rect">
            <a:avLst/>
          </a:prstGeom>
          <a:ln w="38100">
            <a:solidFill>
              <a:schemeClr val="bg1"/>
            </a:solidFill>
          </a:ln>
        </p:spPr>
      </p:pic>
      <p:sp>
        <p:nvSpPr>
          <p:cNvPr id="6" name="TextBox 5"/>
          <p:cNvSpPr txBox="1"/>
          <p:nvPr/>
        </p:nvSpPr>
        <p:spPr>
          <a:xfrm>
            <a:off x="5141294" y="762000"/>
            <a:ext cx="2976211" cy="400110"/>
          </a:xfrm>
          <a:prstGeom prst="rect">
            <a:avLst/>
          </a:prstGeom>
          <a:noFill/>
        </p:spPr>
        <p:txBody>
          <a:bodyPr wrap="square" rtlCol="0">
            <a:spAutoFit/>
          </a:bodyPr>
          <a:lstStyle/>
          <a:p>
            <a:r>
              <a:rPr lang="en-US" sz="2000" b="1" dirty="0" smtClean="0">
                <a:solidFill>
                  <a:schemeClr val="bg1"/>
                </a:solidFill>
              </a:rPr>
              <a:t>Red Twig Dogwood</a:t>
            </a:r>
            <a:endParaRPr lang="en-US" sz="2000" b="1" dirty="0">
              <a:solidFill>
                <a:schemeClr val="bg1"/>
              </a:solidFill>
            </a:endParaRPr>
          </a:p>
        </p:txBody>
      </p:sp>
      <p:sp>
        <p:nvSpPr>
          <p:cNvPr id="3" name="Slide Number Placeholder 2"/>
          <p:cNvSpPr>
            <a:spLocks noGrp="1"/>
          </p:cNvSpPr>
          <p:nvPr>
            <p:ph type="sldNum" sz="quarter" idx="12"/>
          </p:nvPr>
        </p:nvSpPr>
        <p:spPr/>
        <p:txBody>
          <a:bodyPr/>
          <a:lstStyle/>
          <a:p>
            <a:fld id="{64A3F191-2CB0-462F-8A27-8354E1B7F63E}" type="slidenum">
              <a:rPr lang="en-US" smtClean="0"/>
              <a:t>51</a:t>
            </a:fld>
            <a:endParaRPr lang="en-US"/>
          </a:p>
        </p:txBody>
      </p:sp>
    </p:spTree>
    <p:extLst>
      <p:ext uri="{BB962C8B-B14F-4D97-AF65-F5344CB8AC3E}">
        <p14:creationId xmlns:p14="http://schemas.microsoft.com/office/powerpoint/2010/main" val="1999204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14400"/>
            <a:ext cx="7772400" cy="2585323"/>
          </a:xfrm>
          <a:prstGeom prst="rect">
            <a:avLst/>
          </a:prstGeom>
          <a:noFill/>
        </p:spPr>
        <p:txBody>
          <a:bodyPr wrap="square" rtlCol="0">
            <a:spAutoFit/>
          </a:bodyPr>
          <a:lstStyle/>
          <a:p>
            <a:pPr marL="342900" indent="-342900" algn="ctr">
              <a:buClr>
                <a:srgbClr val="FFFF00"/>
              </a:buClr>
              <a:buFont typeface="Wingdings" panose="05000000000000000000" pitchFamily="2" charset="2"/>
              <a:buChar char="v"/>
            </a:pPr>
            <a:endParaRPr lang="en-US" sz="5400" b="1" dirty="0" smtClean="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endParaRPr lang="en-US" sz="5400" b="1" dirty="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r>
              <a:rPr lang="en-US" sz="5400" b="1" dirty="0" smtClean="0">
                <a:solidFill>
                  <a:schemeClr val="bg1"/>
                </a:solidFill>
                <a:latin typeface="Arial" panose="020B0604020202020204" pitchFamily="34" charset="0"/>
                <a:cs typeface="Arial" panose="020B0604020202020204" pitchFamily="34" charset="0"/>
              </a:rPr>
              <a:t>SCALE</a:t>
            </a:r>
            <a:endParaRPr lang="en-US" sz="54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52</a:t>
            </a:fld>
            <a:endParaRPr lang="en-US"/>
          </a:p>
        </p:txBody>
      </p:sp>
    </p:spTree>
    <p:extLst>
      <p:ext uri="{BB962C8B-B14F-4D97-AF65-F5344CB8AC3E}">
        <p14:creationId xmlns:p14="http://schemas.microsoft.com/office/powerpoint/2010/main" val="2085874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houzz.com/simgs/4dd187830f28e092_4-7517/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21597"/>
            <a:ext cx="4495800" cy="337185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054" name="Picture 6" descr="https://s-media-cache-ak0.pinimg.com/736x/3b/9b/5d/3b9b5d787fd197dfc1573a79425bbf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964" y="268014"/>
            <a:ext cx="4151586" cy="415158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8166" y="289751"/>
            <a:ext cx="3387466" cy="707886"/>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Use of scale and layers in </a:t>
            </a:r>
          </a:p>
          <a:p>
            <a:pPr algn="ctr"/>
            <a:r>
              <a:rPr lang="en-US" sz="2000" b="1" dirty="0">
                <a:solidFill>
                  <a:schemeClr val="bg1"/>
                </a:solidFill>
                <a:latin typeface="Arial" panose="020B0604020202020204" pitchFamily="34" charset="0"/>
                <a:cs typeface="Arial" panose="020B0604020202020204" pitchFamily="34" charset="0"/>
              </a:rPr>
              <a:t>y</a:t>
            </a:r>
            <a:r>
              <a:rPr lang="en-US" sz="2000" b="1" dirty="0" smtClean="0">
                <a:solidFill>
                  <a:schemeClr val="bg1"/>
                </a:solidFill>
                <a:latin typeface="Arial" panose="020B0604020202020204" pitchFamily="34" charset="0"/>
                <a:cs typeface="Arial" panose="020B0604020202020204" pitchFamily="34" charset="0"/>
              </a:rPr>
              <a:t>our garden</a:t>
            </a:r>
            <a:endParaRPr lang="en-US" sz="2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81000" y="1420477"/>
            <a:ext cx="2319866" cy="923330"/>
          </a:xfrm>
          <a:prstGeom prst="rect">
            <a:avLst/>
          </a:prstGeom>
          <a:noFill/>
        </p:spPr>
        <p:txBody>
          <a:bodyPr wrap="none" rtlCol="0">
            <a:spAutoFit/>
          </a:bodyPr>
          <a:lstStyle/>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Tall trees</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Understory trees</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Shrubs</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943600" y="5007522"/>
            <a:ext cx="2614818" cy="923330"/>
          </a:xfrm>
          <a:prstGeom prst="rect">
            <a:avLst/>
          </a:prstGeom>
          <a:noFill/>
        </p:spPr>
        <p:txBody>
          <a:bodyPr wrap="none" rtlCol="0">
            <a:spAutoFit/>
          </a:bodyPr>
          <a:lstStyle/>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Grasses</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Perennials/Annuals</a:t>
            </a:r>
          </a:p>
          <a:p>
            <a:pPr marL="285750" indent="-285750">
              <a:buFont typeface="Arial" panose="020B0604020202020204" pitchFamily="34" charset="0"/>
              <a:buChar char="•"/>
            </a:pPr>
            <a:r>
              <a:rPr lang="en-US" b="1" dirty="0" smtClean="0">
                <a:solidFill>
                  <a:schemeClr val="bg1"/>
                </a:solidFill>
                <a:latin typeface="Arial" panose="020B0604020202020204" pitchFamily="34" charset="0"/>
                <a:cs typeface="Arial" panose="020B0604020202020204" pitchFamily="34" charset="0"/>
              </a:rPr>
              <a:t>Turf</a:t>
            </a:r>
            <a:endParaRPr lang="en-US" b="1" dirty="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64A3F191-2CB0-462F-8A27-8354E1B7F63E}" type="slidenum">
              <a:rPr lang="en-US" smtClean="0"/>
              <a:t>53</a:t>
            </a:fld>
            <a:endParaRPr lang="en-US"/>
          </a:p>
        </p:txBody>
      </p:sp>
    </p:spTree>
    <p:extLst>
      <p:ext uri="{BB962C8B-B14F-4D97-AF65-F5344CB8AC3E}">
        <p14:creationId xmlns:p14="http://schemas.microsoft.com/office/powerpoint/2010/main" val="7384976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800" y="228600"/>
            <a:ext cx="3018775"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Use of scale and layers</a:t>
            </a:r>
            <a:endParaRPr lang="en-US" sz="2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90500" y="4082534"/>
            <a:ext cx="1146468"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In his art</a:t>
            </a:r>
            <a:endParaRPr lang="en-US"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086600" y="2667000"/>
            <a:ext cx="1620957" cy="3693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In his garden</a:t>
            </a:r>
            <a:endParaRPr lang="en-US" b="1" dirty="0">
              <a:solidFill>
                <a:schemeClr val="bg1"/>
              </a:solidFill>
              <a:latin typeface="Arial" panose="020B0604020202020204" pitchFamily="34" charset="0"/>
              <a:cs typeface="Arial" panose="020B0604020202020204" pitchFamily="34" charset="0"/>
            </a:endParaRPr>
          </a:p>
        </p:txBody>
      </p:sp>
      <p:pic>
        <p:nvPicPr>
          <p:cNvPr id="1026" name="Picture 2" descr="http://globalwholesaleart.com/images/paintings/large/LA2066MON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70" y="228599"/>
            <a:ext cx="4664530" cy="385650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36029" y="990600"/>
            <a:ext cx="3403496" cy="923330"/>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Monet borrowed surrounding</a:t>
            </a:r>
          </a:p>
          <a:p>
            <a:pPr algn="ctr"/>
            <a:r>
              <a:rPr lang="en-US" b="1" dirty="0">
                <a:solidFill>
                  <a:schemeClr val="bg1"/>
                </a:solidFill>
                <a:latin typeface="Arial" panose="020B0604020202020204" pitchFamily="34" charset="0"/>
                <a:cs typeface="Arial" panose="020B0604020202020204" pitchFamily="34" charset="0"/>
              </a:rPr>
              <a:t>l</a:t>
            </a:r>
            <a:r>
              <a:rPr lang="en-US" b="1" dirty="0" smtClean="0">
                <a:solidFill>
                  <a:schemeClr val="bg1"/>
                </a:solidFill>
                <a:latin typeface="Arial" panose="020B0604020202020204" pitchFamily="34" charset="0"/>
                <a:cs typeface="Arial" panose="020B0604020202020204" pitchFamily="34" charset="0"/>
              </a:rPr>
              <a:t>andscape to increase visual</a:t>
            </a:r>
          </a:p>
          <a:p>
            <a:pPr algn="ctr"/>
            <a:r>
              <a:rPr lang="en-US" b="1" dirty="0">
                <a:solidFill>
                  <a:schemeClr val="bg1"/>
                </a:solidFill>
                <a:latin typeface="Arial" panose="020B0604020202020204" pitchFamily="34" charset="0"/>
                <a:cs typeface="Arial" panose="020B0604020202020204" pitchFamily="34" charset="0"/>
              </a:rPr>
              <a:t>s</a:t>
            </a:r>
            <a:r>
              <a:rPr lang="en-US" b="1" dirty="0" smtClean="0">
                <a:solidFill>
                  <a:schemeClr val="bg1"/>
                </a:solidFill>
                <a:latin typeface="Arial" panose="020B0604020202020204" pitchFamily="34" charset="0"/>
                <a:cs typeface="Arial" panose="020B0604020202020204" pitchFamily="34" charset="0"/>
              </a:rPr>
              <a:t>ize of the garden</a:t>
            </a:r>
            <a:endParaRPr lang="en-US" b="1" dirty="0">
              <a:solidFill>
                <a:schemeClr val="bg1"/>
              </a:solidFill>
              <a:latin typeface="Arial" panose="020B0604020202020204" pitchFamily="34" charset="0"/>
              <a:cs typeface="Arial" panose="020B0604020202020204" pitchFamily="34" charset="0"/>
            </a:endParaRPr>
          </a:p>
        </p:txBody>
      </p:sp>
      <p:pic>
        <p:nvPicPr>
          <p:cNvPr id="1032" name="Picture 8" descr="http://4.bp.blogspot.com/_o93AaY0GzH4/TE6-DVOyNaI/AAAAAAAABv4/gd5h8yY-E0w/s1600/paulownia+at+Claude+Monets+garden+at+Giver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392" y="3145055"/>
            <a:ext cx="5191835" cy="3473338"/>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64A3F191-2CB0-462F-8A27-8354E1B7F63E}" type="slidenum">
              <a:rPr lang="en-US" smtClean="0"/>
              <a:t>54</a:t>
            </a:fld>
            <a:endParaRPr lang="en-US"/>
          </a:p>
        </p:txBody>
      </p:sp>
    </p:spTree>
    <p:extLst>
      <p:ext uri="{BB962C8B-B14F-4D97-AF65-F5344CB8AC3E}">
        <p14:creationId xmlns:p14="http://schemas.microsoft.com/office/powerpoint/2010/main" val="11001179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772400" cy="2585323"/>
          </a:xfrm>
          <a:prstGeom prst="rect">
            <a:avLst/>
          </a:prstGeom>
          <a:noFill/>
        </p:spPr>
        <p:txBody>
          <a:bodyPr wrap="square" rtlCol="0">
            <a:spAutoFit/>
          </a:bodyPr>
          <a:lstStyle/>
          <a:p>
            <a:pPr marL="342900" indent="-342900" algn="ctr">
              <a:buClr>
                <a:srgbClr val="FFFF00"/>
              </a:buClr>
              <a:buFont typeface="Wingdings" panose="05000000000000000000" pitchFamily="2" charset="2"/>
              <a:buChar char="v"/>
            </a:pPr>
            <a:endParaRPr lang="en-US" sz="5400" b="1" dirty="0" smtClean="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endParaRPr lang="en-US" sz="5400" b="1" dirty="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r>
              <a:rPr lang="en-US" sz="5400" b="1" dirty="0" smtClean="0">
                <a:solidFill>
                  <a:schemeClr val="bg1"/>
                </a:solidFill>
                <a:latin typeface="Arial" panose="020B0604020202020204" pitchFamily="34" charset="0"/>
                <a:cs typeface="Arial" panose="020B0604020202020204" pitchFamily="34" charset="0"/>
              </a:rPr>
              <a:t>TEXTURE</a:t>
            </a:r>
            <a:endParaRPr lang="en-US" sz="54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55</a:t>
            </a:fld>
            <a:endParaRPr lang="en-US"/>
          </a:p>
        </p:txBody>
      </p:sp>
    </p:spTree>
    <p:extLst>
      <p:ext uri="{BB962C8B-B14F-4D97-AF65-F5344CB8AC3E}">
        <p14:creationId xmlns:p14="http://schemas.microsoft.com/office/powerpoint/2010/main" val="9676074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04745"/>
            <a:ext cx="3387787"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Texture in Monet’s Garden</a:t>
            </a:r>
            <a:endParaRPr lang="en-US" sz="2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52400" y="905682"/>
            <a:ext cx="7162800" cy="707886"/>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Plan your design around form, texture </a:t>
            </a:r>
          </a:p>
          <a:p>
            <a:pPr algn="ctr"/>
            <a:r>
              <a:rPr lang="en-US" sz="2000" b="1" dirty="0" smtClean="0">
                <a:solidFill>
                  <a:schemeClr val="bg1"/>
                </a:solidFill>
                <a:latin typeface="Arial" panose="020B0604020202020204" pitchFamily="34" charset="0"/>
                <a:cs typeface="Arial" panose="020B0604020202020204" pitchFamily="34" charset="0"/>
              </a:rPr>
              <a:t>and color of the foliage.</a:t>
            </a:r>
          </a:p>
        </p:txBody>
      </p:sp>
      <p:pic>
        <p:nvPicPr>
          <p:cNvPr id="5124" name="Picture 4" descr="http://media-cache-ak0.pinimg.com/736x/4b/1b/2e/4b1b2ec604b7c1e99a7d4e370bb3310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4000" contrast="25000"/>
                    </a14:imgEffect>
                  </a14:imgLayer>
                </a14:imgProps>
              </a:ext>
              <a:ext uri="{28A0092B-C50C-407E-A947-70E740481C1C}">
                <a14:useLocalDpi xmlns:a14="http://schemas.microsoft.com/office/drawing/2010/main" val="0"/>
              </a:ext>
            </a:extLst>
          </a:blip>
          <a:srcRect/>
          <a:stretch>
            <a:fillRect/>
          </a:stretch>
        </p:blipFill>
        <p:spPr bwMode="auto">
          <a:xfrm>
            <a:off x="304800" y="1752600"/>
            <a:ext cx="7010400" cy="473392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15200" y="4343400"/>
            <a:ext cx="1600201" cy="2031325"/>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80</a:t>
            </a:r>
            <a:r>
              <a:rPr lang="en-US" b="1" dirty="0">
                <a:solidFill>
                  <a:schemeClr val="bg1"/>
                </a:solidFill>
                <a:latin typeface="Arial" panose="020B0604020202020204" pitchFamily="34" charset="0"/>
                <a:cs typeface="Arial" panose="020B0604020202020204" pitchFamily="34" charset="0"/>
              </a:rPr>
              <a:t>% of the time that we see plants not In bloom, all we see is foliage</a:t>
            </a:r>
          </a:p>
        </p:txBody>
      </p:sp>
      <p:sp>
        <p:nvSpPr>
          <p:cNvPr id="5" name="Slide Number Placeholder 4"/>
          <p:cNvSpPr>
            <a:spLocks noGrp="1"/>
          </p:cNvSpPr>
          <p:nvPr>
            <p:ph type="sldNum" sz="quarter" idx="12"/>
          </p:nvPr>
        </p:nvSpPr>
        <p:spPr/>
        <p:txBody>
          <a:bodyPr/>
          <a:lstStyle/>
          <a:p>
            <a:fld id="{64A3F191-2CB0-462F-8A27-8354E1B7F63E}" type="slidenum">
              <a:rPr lang="en-US" smtClean="0"/>
              <a:t>56</a:t>
            </a:fld>
            <a:endParaRPr lang="en-US"/>
          </a:p>
        </p:txBody>
      </p:sp>
    </p:spTree>
    <p:extLst>
      <p:ext uri="{BB962C8B-B14F-4D97-AF65-F5344CB8AC3E}">
        <p14:creationId xmlns:p14="http://schemas.microsoft.com/office/powerpoint/2010/main" val="5066361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armonyinthegarden.com/wp-content/uploads/2012/06/DSC_0058-1-800x5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452" y="325821"/>
            <a:ext cx="4309872" cy="288607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http://harmonyinthegarden.com/wp-content/uploads/2012/06/Bold-up-front-717x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324" y="4241580"/>
            <a:ext cx="3810000" cy="248602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ttp://harmonyinthegarden.com/wp-content/uploads/2012/06/Foliage-Mix-717x4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27205"/>
            <a:ext cx="4781550" cy="320040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20845" y="3270586"/>
            <a:ext cx="3839224" cy="1015663"/>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Keep </a:t>
            </a:r>
            <a:r>
              <a:rPr lang="en-US" sz="2000" b="1" dirty="0">
                <a:solidFill>
                  <a:schemeClr val="bg1"/>
                </a:solidFill>
                <a:latin typeface="Arial" panose="020B0604020202020204" pitchFamily="34" charset="0"/>
                <a:cs typeface="Arial" panose="020B0604020202020204" pitchFamily="34" charset="0"/>
              </a:rPr>
              <a:t>your planting beds balanced with a ratio of  1/3 fine texture to 2/3 </a:t>
            </a:r>
            <a:r>
              <a:rPr lang="en-US" sz="2000" b="1" dirty="0" smtClean="0">
                <a:solidFill>
                  <a:schemeClr val="bg1"/>
                </a:solidFill>
                <a:latin typeface="Arial" panose="020B0604020202020204" pitchFamily="34" charset="0"/>
                <a:cs typeface="Arial" panose="020B0604020202020204" pitchFamily="34" charset="0"/>
              </a:rPr>
              <a:t>coarse</a:t>
            </a:r>
            <a:endParaRPr lang="en-US" sz="2000" b="1" dirty="0">
              <a:solidFill>
                <a:schemeClr val="bg1"/>
              </a:solidFill>
              <a:latin typeface="Arial" panose="020B0604020202020204" pitchFamily="34" charset="0"/>
              <a:cs typeface="Arial" panose="020B0604020202020204" pitchFamily="34" charset="0"/>
            </a:endParaRPr>
          </a:p>
        </p:txBody>
      </p:sp>
      <p:pic>
        <p:nvPicPr>
          <p:cNvPr id="3080" name="Picture 8" descr="http://youreasygarden.com/wp-content/uploads/2013/12/10_Wisley-Garde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61" y="152400"/>
            <a:ext cx="4234125" cy="305949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4A3F191-2CB0-462F-8A27-8354E1B7F63E}" type="slidenum">
              <a:rPr lang="en-US" smtClean="0"/>
              <a:t>57</a:t>
            </a:fld>
            <a:endParaRPr lang="en-US"/>
          </a:p>
        </p:txBody>
      </p:sp>
    </p:spTree>
    <p:extLst>
      <p:ext uri="{BB962C8B-B14F-4D97-AF65-F5344CB8AC3E}">
        <p14:creationId xmlns:p14="http://schemas.microsoft.com/office/powerpoint/2010/main" val="23334579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565" y="180071"/>
            <a:ext cx="8405747" cy="5016758"/>
          </a:xfrm>
          <a:prstGeom prst="rect">
            <a:avLst/>
          </a:prstGeom>
          <a:noFill/>
        </p:spPr>
        <p:txBody>
          <a:bodyPr wrap="square" rtlCol="0">
            <a:spAutoFit/>
          </a:bodyPr>
          <a:lstStyle/>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M</a:t>
            </a:r>
            <a:r>
              <a:rPr lang="en-US" sz="2000" b="1" dirty="0" smtClean="0">
                <a:solidFill>
                  <a:schemeClr val="bg1"/>
                </a:solidFill>
                <a:latin typeface="Arial" panose="020B0604020202020204" pitchFamily="34" charset="0"/>
                <a:cs typeface="Arial" panose="020B0604020202020204" pitchFamily="34" charset="0"/>
              </a:rPr>
              <a:t>ixing </a:t>
            </a:r>
            <a:r>
              <a:rPr lang="en-US" sz="2000" b="1" dirty="0">
                <a:solidFill>
                  <a:schemeClr val="bg1"/>
                </a:solidFill>
                <a:latin typeface="Arial" panose="020B0604020202020204" pitchFamily="34" charset="0"/>
                <a:cs typeface="Arial" panose="020B0604020202020204" pitchFamily="34" charset="0"/>
              </a:rPr>
              <a:t>the wild and cultivated in an orderly but not over controlled way provides </a:t>
            </a:r>
            <a:r>
              <a:rPr lang="en-US" sz="2000" b="1" dirty="0" smtClean="0">
                <a:solidFill>
                  <a:schemeClr val="bg1"/>
                </a:solidFill>
                <a:latin typeface="Arial" panose="020B0604020202020204" pitchFamily="34" charset="0"/>
                <a:cs typeface="Arial" panose="020B0604020202020204" pitchFamily="34" charset="0"/>
              </a:rPr>
              <a:t>texture and movement. </a:t>
            </a: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rot="10800000" flipH="1" flipV="1">
            <a:off x="562077" y="5370757"/>
            <a:ext cx="1100821" cy="369332"/>
          </a:xfrm>
          <a:prstGeom prst="rect">
            <a:avLst/>
          </a:prstGeom>
          <a:noFill/>
        </p:spPr>
        <p:txBody>
          <a:bodyPr wrap="square" rtlCol="0">
            <a:spAutoFit/>
          </a:bodyPr>
          <a:lstStyle/>
          <a:p>
            <a:r>
              <a:rPr lang="en-US" b="1" dirty="0" smtClean="0">
                <a:solidFill>
                  <a:schemeClr val="bg1"/>
                </a:solidFill>
              </a:rPr>
              <a:t>Art </a:t>
            </a:r>
            <a:endParaRPr lang="en-US" b="1" dirty="0">
              <a:solidFill>
                <a:schemeClr val="bg1"/>
              </a:solidFill>
            </a:endParaRPr>
          </a:p>
        </p:txBody>
      </p:sp>
      <p:sp>
        <p:nvSpPr>
          <p:cNvPr id="6" name="TextBox 5"/>
          <p:cNvSpPr txBox="1"/>
          <p:nvPr/>
        </p:nvSpPr>
        <p:spPr>
          <a:xfrm>
            <a:off x="7228072" y="6075296"/>
            <a:ext cx="1531458" cy="369332"/>
          </a:xfrm>
          <a:prstGeom prst="rect">
            <a:avLst/>
          </a:prstGeom>
          <a:noFill/>
        </p:spPr>
        <p:txBody>
          <a:bodyPr wrap="square" rtlCol="0">
            <a:spAutoFit/>
          </a:bodyPr>
          <a:lstStyle/>
          <a:p>
            <a:r>
              <a:rPr lang="en-US" b="1" dirty="0" smtClean="0">
                <a:solidFill>
                  <a:schemeClr val="bg1"/>
                </a:solidFill>
              </a:rPr>
              <a:t>Garden</a:t>
            </a:r>
            <a:endParaRPr lang="en-US" b="1" dirty="0">
              <a:solidFill>
                <a:schemeClr val="bg1"/>
              </a:solidFill>
            </a:endParaRPr>
          </a:p>
        </p:txBody>
      </p:sp>
      <p:pic>
        <p:nvPicPr>
          <p:cNvPr id="1026" name="Picture 2" descr="http://giverny.org/gardens/fcm/giver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459792"/>
            <a:ext cx="4572000" cy="34290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https://sp.yimg.com/xj/th?id=OIP.M8d8357a9265755bb13ed497a0aa60fa0o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08" y="1447800"/>
            <a:ext cx="3917737" cy="38100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A3F191-2CB0-462F-8A27-8354E1B7F63E}" type="slidenum">
              <a:rPr lang="en-US" smtClean="0"/>
              <a:t>58</a:t>
            </a:fld>
            <a:endParaRPr lang="en-US"/>
          </a:p>
        </p:txBody>
      </p:sp>
    </p:spTree>
    <p:extLst>
      <p:ext uri="{BB962C8B-B14F-4D97-AF65-F5344CB8AC3E}">
        <p14:creationId xmlns:p14="http://schemas.microsoft.com/office/powerpoint/2010/main" val="290459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17419"/>
            <a:ext cx="5410200" cy="1077218"/>
          </a:xfrm>
          <a:prstGeom prst="rect">
            <a:avLst/>
          </a:prstGeom>
          <a:noFill/>
        </p:spPr>
        <p:txBody>
          <a:bodyPr wrap="square" rtlCol="0">
            <a:spAutoFit/>
          </a:bodyPr>
          <a:lstStyle/>
          <a:p>
            <a:pPr algn="ctr"/>
            <a:r>
              <a:rPr lang="en-US" sz="3200" b="1" dirty="0">
                <a:solidFill>
                  <a:schemeClr val="bg1"/>
                </a:solidFill>
                <a:latin typeface="Viner Hand ITC" panose="03070502030502020203" pitchFamily="66" charset="0"/>
              </a:rPr>
              <a:t>“I perhaps owe it to </a:t>
            </a:r>
            <a:r>
              <a:rPr lang="en-US" sz="3200" b="1" dirty="0" smtClean="0">
                <a:solidFill>
                  <a:schemeClr val="bg1"/>
                </a:solidFill>
                <a:latin typeface="Viner Hand ITC" panose="03070502030502020203" pitchFamily="66" charset="0"/>
              </a:rPr>
              <a:t>flowers, </a:t>
            </a:r>
          </a:p>
          <a:p>
            <a:pPr algn="ctr"/>
            <a:r>
              <a:rPr lang="en-US" sz="3200" b="1" dirty="0" smtClean="0">
                <a:solidFill>
                  <a:schemeClr val="bg1"/>
                </a:solidFill>
                <a:latin typeface="Viner Hand ITC" panose="03070502030502020203" pitchFamily="66" charset="0"/>
              </a:rPr>
              <a:t>that </a:t>
            </a:r>
            <a:r>
              <a:rPr lang="en-US" sz="3200" b="1" dirty="0">
                <a:solidFill>
                  <a:schemeClr val="bg1"/>
                </a:solidFill>
                <a:latin typeface="Viner Hand ITC" panose="03070502030502020203" pitchFamily="66" charset="0"/>
              </a:rPr>
              <a:t>I became a painter.” </a:t>
            </a:r>
          </a:p>
        </p:txBody>
      </p:sp>
      <p:pic>
        <p:nvPicPr>
          <p:cNvPr id="5122" name="Picture 2" descr="http://overstockart.s3.amazonaws.com/cache/data/product_images/overstockart_2376_1385138653-1000x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757" y="1676216"/>
            <a:ext cx="5913450" cy="4925904"/>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91434" y="1306884"/>
            <a:ext cx="1515543" cy="369332"/>
          </a:xfrm>
          <a:prstGeom prst="rect">
            <a:avLst/>
          </a:prstGeom>
          <a:noFill/>
        </p:spPr>
        <p:txBody>
          <a:bodyPr wrap="none" rtlCol="0">
            <a:spAutoFit/>
          </a:bodyPr>
          <a:lstStyle/>
          <a:p>
            <a:r>
              <a:rPr lang="en-US" dirty="0" smtClean="0">
                <a:solidFill>
                  <a:schemeClr val="bg1"/>
                </a:solidFill>
              </a:rPr>
              <a:t>Claude Monet</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59</a:t>
            </a:fld>
            <a:endParaRPr lang="en-US"/>
          </a:p>
        </p:txBody>
      </p:sp>
    </p:spTree>
    <p:extLst>
      <p:ext uri="{BB962C8B-B14F-4D97-AF65-F5344CB8AC3E}">
        <p14:creationId xmlns:p14="http://schemas.microsoft.com/office/powerpoint/2010/main" val="1684778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772400" cy="2585323"/>
          </a:xfrm>
          <a:prstGeom prst="rect">
            <a:avLst/>
          </a:prstGeom>
          <a:noFill/>
        </p:spPr>
        <p:txBody>
          <a:bodyPr wrap="square" rtlCol="0">
            <a:spAutoFit/>
          </a:bodyPr>
          <a:lstStyle/>
          <a:p>
            <a:pPr marL="342900" indent="-342900" algn="ctr">
              <a:buClr>
                <a:srgbClr val="FFFF00"/>
              </a:buClr>
              <a:buFont typeface="Wingdings" panose="05000000000000000000" pitchFamily="2" charset="2"/>
              <a:buChar char="v"/>
            </a:pPr>
            <a:endParaRPr lang="en-US" sz="5400" b="1" dirty="0" smtClean="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endParaRPr lang="en-US" sz="5400" b="1" dirty="0">
              <a:solidFill>
                <a:schemeClr val="bg1"/>
              </a:solidFill>
              <a:latin typeface="Arial" panose="020B0604020202020204" pitchFamily="34" charset="0"/>
              <a:cs typeface="Arial" panose="020B0604020202020204" pitchFamily="34" charset="0"/>
            </a:endParaRPr>
          </a:p>
          <a:p>
            <a:pPr marL="342900" indent="-342900" algn="ctr">
              <a:buClr>
                <a:srgbClr val="FFFF00"/>
              </a:buClr>
              <a:buFont typeface="Wingdings" panose="05000000000000000000" pitchFamily="2" charset="2"/>
              <a:buChar char="v"/>
            </a:pPr>
            <a:r>
              <a:rPr lang="en-US" sz="5400" b="1" dirty="0" smtClean="0">
                <a:solidFill>
                  <a:schemeClr val="bg1"/>
                </a:solidFill>
                <a:latin typeface="Arial" panose="020B0604020202020204" pitchFamily="34" charset="0"/>
                <a:cs typeface="Arial" panose="020B0604020202020204" pitchFamily="34" charset="0"/>
              </a:rPr>
              <a:t>LIGHT</a:t>
            </a:r>
            <a:endParaRPr lang="en-US" sz="5400"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6</a:t>
            </a:fld>
            <a:endParaRPr lang="en-US"/>
          </a:p>
        </p:txBody>
      </p:sp>
    </p:spTree>
    <p:extLst>
      <p:ext uri="{BB962C8B-B14F-4D97-AF65-F5344CB8AC3E}">
        <p14:creationId xmlns:p14="http://schemas.microsoft.com/office/powerpoint/2010/main" val="2022680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64A3F191-2CB0-462F-8A27-8354E1B7F63E}" type="slidenum">
              <a:rPr lang="en-US" smtClean="0"/>
              <a:t>7</a:t>
            </a:fld>
            <a:endParaRPr lang="en-US"/>
          </a:p>
        </p:txBody>
      </p:sp>
      <p:pic>
        <p:nvPicPr>
          <p:cNvPr id="12" name="Picture 11"/>
          <p:cNvPicPr>
            <a:picLocks noChangeAspect="1"/>
          </p:cNvPicPr>
          <p:nvPr/>
        </p:nvPicPr>
        <p:blipFill>
          <a:blip r:embed="rId3"/>
          <a:stretch>
            <a:fillRect/>
          </a:stretch>
        </p:blipFill>
        <p:spPr>
          <a:xfrm>
            <a:off x="228600" y="2514600"/>
            <a:ext cx="2133600" cy="2743200"/>
          </a:xfrm>
          <a:prstGeom prst="rect">
            <a:avLst/>
          </a:prstGeom>
        </p:spPr>
      </p:pic>
      <p:pic>
        <p:nvPicPr>
          <p:cNvPr id="13" name="Picture 12"/>
          <p:cNvPicPr>
            <a:picLocks noChangeAspect="1"/>
          </p:cNvPicPr>
          <p:nvPr/>
        </p:nvPicPr>
        <p:blipFill>
          <a:blip r:embed="rId4"/>
          <a:stretch>
            <a:fillRect/>
          </a:stretch>
        </p:blipFill>
        <p:spPr>
          <a:xfrm>
            <a:off x="2514600" y="2533336"/>
            <a:ext cx="2133598" cy="2743200"/>
          </a:xfrm>
          <a:prstGeom prst="rect">
            <a:avLst/>
          </a:prstGeom>
        </p:spPr>
      </p:pic>
      <p:pic>
        <p:nvPicPr>
          <p:cNvPr id="14" name="Picture 13"/>
          <p:cNvPicPr>
            <a:picLocks noChangeAspect="1"/>
          </p:cNvPicPr>
          <p:nvPr/>
        </p:nvPicPr>
        <p:blipFill>
          <a:blip r:embed="rId5"/>
          <a:stretch>
            <a:fillRect/>
          </a:stretch>
        </p:blipFill>
        <p:spPr>
          <a:xfrm>
            <a:off x="4800598" y="2591735"/>
            <a:ext cx="2057402" cy="2684801"/>
          </a:xfrm>
          <a:prstGeom prst="rect">
            <a:avLst/>
          </a:prstGeom>
        </p:spPr>
      </p:pic>
      <p:pic>
        <p:nvPicPr>
          <p:cNvPr id="15" name="Picture 14"/>
          <p:cNvPicPr>
            <a:picLocks noChangeAspect="1"/>
          </p:cNvPicPr>
          <p:nvPr/>
        </p:nvPicPr>
        <p:blipFill>
          <a:blip r:embed="rId6"/>
          <a:stretch>
            <a:fillRect/>
          </a:stretch>
        </p:blipFill>
        <p:spPr>
          <a:xfrm>
            <a:off x="7010400" y="2591735"/>
            <a:ext cx="1981200" cy="2686049"/>
          </a:xfrm>
          <a:prstGeom prst="rect">
            <a:avLst/>
          </a:prstGeom>
        </p:spPr>
      </p:pic>
      <p:sp>
        <p:nvSpPr>
          <p:cNvPr id="9" name="TextBox 8"/>
          <p:cNvSpPr txBox="1"/>
          <p:nvPr/>
        </p:nvSpPr>
        <p:spPr>
          <a:xfrm>
            <a:off x="838200" y="990600"/>
            <a:ext cx="2512102" cy="461665"/>
          </a:xfrm>
          <a:prstGeom prst="rect">
            <a:avLst/>
          </a:prstGeom>
          <a:noFill/>
        </p:spPr>
        <p:txBody>
          <a:bodyPr wrap="square" rtlCol="0">
            <a:spAutoFit/>
          </a:bodyPr>
          <a:lstStyle/>
          <a:p>
            <a:r>
              <a:rPr lang="en-US" sz="2400" b="1" dirty="0" smtClean="0">
                <a:solidFill>
                  <a:schemeClr val="bg1"/>
                </a:solidFill>
              </a:rPr>
              <a:t>Rouen Cathedral</a:t>
            </a:r>
            <a:endParaRPr lang="en-US" sz="2400" b="1" dirty="0">
              <a:solidFill>
                <a:schemeClr val="bg1"/>
              </a:solidFill>
            </a:endParaRPr>
          </a:p>
        </p:txBody>
      </p:sp>
    </p:spTree>
    <p:extLst>
      <p:ext uri="{BB962C8B-B14F-4D97-AF65-F5344CB8AC3E}">
        <p14:creationId xmlns:p14="http://schemas.microsoft.com/office/powerpoint/2010/main" val="937461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29201" y="838200"/>
            <a:ext cx="3429000" cy="2246769"/>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Light is not only something</a:t>
            </a:r>
          </a:p>
          <a:p>
            <a:pPr algn="ctr"/>
            <a:r>
              <a:rPr lang="en-US" sz="2000" b="1" dirty="0">
                <a:solidFill>
                  <a:schemeClr val="bg1"/>
                </a:solidFill>
                <a:latin typeface="Arial" panose="020B0604020202020204" pitchFamily="34" charset="0"/>
                <a:cs typeface="Arial" panose="020B0604020202020204" pitchFamily="34" charset="0"/>
              </a:rPr>
              <a:t>a</a:t>
            </a:r>
            <a:r>
              <a:rPr lang="en-US" sz="2000" b="1" dirty="0" smtClean="0">
                <a:solidFill>
                  <a:schemeClr val="bg1"/>
                </a:solidFill>
                <a:latin typeface="Arial" panose="020B0604020202020204" pitchFamily="34" charset="0"/>
                <a:cs typeface="Arial" panose="020B0604020202020204" pitchFamily="34" charset="0"/>
              </a:rPr>
              <a:t>ll plants need </a:t>
            </a:r>
          </a:p>
          <a:p>
            <a:pPr algn="ctr"/>
            <a:endParaRPr lang="en-US" sz="2000" b="1" dirty="0" smtClean="0">
              <a:solidFill>
                <a:schemeClr val="bg1"/>
              </a:solidFill>
              <a:latin typeface="Arial" panose="020B0604020202020204" pitchFamily="34" charset="0"/>
              <a:cs typeface="Arial" panose="020B0604020202020204" pitchFamily="34" charset="0"/>
            </a:endParaRPr>
          </a:p>
          <a:p>
            <a:pPr algn="ctr"/>
            <a:r>
              <a:rPr lang="en-US" sz="2000" b="1" dirty="0" smtClean="0">
                <a:solidFill>
                  <a:schemeClr val="bg1"/>
                </a:solidFill>
                <a:latin typeface="Arial" panose="020B0604020202020204" pitchFamily="34" charset="0"/>
                <a:cs typeface="Arial" panose="020B0604020202020204" pitchFamily="34" charset="0"/>
              </a:rPr>
              <a:t>but it can illuminate</a:t>
            </a:r>
          </a:p>
          <a:p>
            <a:pPr algn="ctr"/>
            <a:r>
              <a:rPr lang="en-US" sz="2000" b="1" dirty="0">
                <a:solidFill>
                  <a:schemeClr val="bg1"/>
                </a:solidFill>
                <a:latin typeface="Arial" panose="020B0604020202020204" pitchFamily="34" charset="0"/>
                <a:cs typeface="Arial" panose="020B0604020202020204" pitchFamily="34" charset="0"/>
              </a:rPr>
              <a:t>c</a:t>
            </a:r>
            <a:r>
              <a:rPr lang="en-US" sz="2000" b="1" dirty="0" smtClean="0">
                <a:solidFill>
                  <a:schemeClr val="bg1"/>
                </a:solidFill>
                <a:latin typeface="Arial" panose="020B0604020202020204" pitchFamily="34" charset="0"/>
                <a:cs typeface="Arial" panose="020B0604020202020204" pitchFamily="34" charset="0"/>
              </a:rPr>
              <a:t>olor, as well as being a </a:t>
            </a:r>
          </a:p>
          <a:p>
            <a:pPr algn="ctr"/>
            <a:r>
              <a:rPr lang="en-US" sz="2000" b="1" dirty="0">
                <a:solidFill>
                  <a:schemeClr val="bg1"/>
                </a:solidFill>
                <a:latin typeface="Arial" panose="020B0604020202020204" pitchFamily="34" charset="0"/>
                <a:cs typeface="Arial" panose="020B0604020202020204" pitchFamily="34" charset="0"/>
              </a:rPr>
              <a:t>s</a:t>
            </a:r>
            <a:r>
              <a:rPr lang="en-US" sz="2000" b="1" dirty="0" smtClean="0">
                <a:solidFill>
                  <a:schemeClr val="bg1"/>
                </a:solidFill>
                <a:latin typeface="Arial" panose="020B0604020202020204" pitchFamily="34" charset="0"/>
                <a:cs typeface="Arial" panose="020B0604020202020204" pitchFamily="34" charset="0"/>
              </a:rPr>
              <a:t>piritual metaphor</a:t>
            </a:r>
            <a:endParaRPr lang="en-US" sz="20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rot="10800000" flipH="1" flipV="1">
            <a:off x="838200" y="4454128"/>
            <a:ext cx="1066800" cy="369332"/>
          </a:xfrm>
          <a:prstGeom prst="rect">
            <a:avLst/>
          </a:prstGeom>
          <a:noFill/>
        </p:spPr>
        <p:txBody>
          <a:bodyPr wrap="square" rtlCol="0">
            <a:spAutoFit/>
          </a:bodyPr>
          <a:lstStyle/>
          <a:p>
            <a:r>
              <a:rPr lang="en-US" b="1" dirty="0" smtClean="0">
                <a:solidFill>
                  <a:schemeClr val="bg1"/>
                </a:solidFill>
              </a:rPr>
              <a:t>Art</a:t>
            </a:r>
            <a:endParaRPr lang="en-US" b="1" dirty="0">
              <a:solidFill>
                <a:schemeClr val="bg1"/>
              </a:solidFill>
            </a:endParaRPr>
          </a:p>
        </p:txBody>
      </p:sp>
      <p:sp>
        <p:nvSpPr>
          <p:cNvPr id="8" name="TextBox 7"/>
          <p:cNvSpPr txBox="1"/>
          <p:nvPr/>
        </p:nvSpPr>
        <p:spPr>
          <a:xfrm>
            <a:off x="2438400" y="6324600"/>
            <a:ext cx="887166" cy="369332"/>
          </a:xfrm>
          <a:prstGeom prst="rect">
            <a:avLst/>
          </a:prstGeom>
          <a:noFill/>
        </p:spPr>
        <p:txBody>
          <a:bodyPr wrap="none" rtlCol="0">
            <a:spAutoFit/>
          </a:bodyPr>
          <a:lstStyle/>
          <a:p>
            <a:r>
              <a:rPr lang="en-US" b="1" dirty="0" smtClean="0">
                <a:solidFill>
                  <a:schemeClr val="bg1"/>
                </a:solidFill>
              </a:rPr>
              <a:t>Garden</a:t>
            </a:r>
            <a:endParaRPr lang="en-US" b="1"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81000"/>
            <a:ext cx="3962400" cy="3962400"/>
          </a:xfrm>
          <a:prstGeom prst="rect">
            <a:avLst/>
          </a:prstGeom>
          <a:ln w="25400">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694262"/>
            <a:ext cx="5173513" cy="3463531"/>
          </a:xfrm>
          <a:prstGeom prst="rect">
            <a:avLst/>
          </a:prstGeom>
          <a:ln w="25400">
            <a:solidFill>
              <a:schemeClr val="bg1"/>
            </a:solidFill>
          </a:ln>
        </p:spPr>
      </p:pic>
      <p:sp>
        <p:nvSpPr>
          <p:cNvPr id="2" name="Slide Number Placeholder 1"/>
          <p:cNvSpPr>
            <a:spLocks noGrp="1"/>
          </p:cNvSpPr>
          <p:nvPr>
            <p:ph type="sldNum" sz="quarter" idx="12"/>
          </p:nvPr>
        </p:nvSpPr>
        <p:spPr/>
        <p:txBody>
          <a:bodyPr/>
          <a:lstStyle/>
          <a:p>
            <a:fld id="{64A3F191-2CB0-462F-8A27-8354E1B7F63E}" type="slidenum">
              <a:rPr lang="en-US" smtClean="0"/>
              <a:t>8</a:t>
            </a:fld>
            <a:endParaRPr lang="en-US"/>
          </a:p>
        </p:txBody>
      </p:sp>
    </p:spTree>
    <p:extLst>
      <p:ext uri="{BB962C8B-B14F-4D97-AF65-F5344CB8AC3E}">
        <p14:creationId xmlns:p14="http://schemas.microsoft.com/office/powerpoint/2010/main" val="1047046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304800"/>
            <a:ext cx="83058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Luminosity was as important in Monet’s gardens as it was in his painting. </a:t>
            </a:r>
          </a:p>
        </p:txBody>
      </p:sp>
      <p:pic>
        <p:nvPicPr>
          <p:cNvPr id="2050" name="Picture 2" descr="http://media-cache-ec0.pinimg.com/736x/b0/dc/b5/b0dcb59a81f07b99d3dbe72e47241c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57" y="2299761"/>
            <a:ext cx="3959225" cy="3895877"/>
          </a:xfrm>
          <a:prstGeom prst="rect">
            <a:avLst/>
          </a:prstGeom>
          <a:noFill/>
          <a:ln w="25400" cap="rnd">
            <a:solidFill>
              <a:schemeClr val="bg1"/>
            </a:solidFill>
          </a:ln>
          <a:extLst>
            <a:ext uri="{909E8E84-426E-40DD-AFC4-6F175D3DCCD1}">
              <a14:hiddenFill xmlns:a14="http://schemas.microsoft.com/office/drawing/2010/main">
                <a:solidFill>
                  <a:srgbClr val="FFFFFF"/>
                </a:solidFill>
              </a14:hiddenFill>
            </a:ext>
          </a:extLst>
        </p:spPr>
      </p:pic>
      <p:pic>
        <p:nvPicPr>
          <p:cNvPr id="2054" name="Picture 6" descr="http://media-cache-ec0.pinimg.com/736x/d0/d7/e2/d0d7e222405b502256087b55ea5d4c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586" y="874986"/>
            <a:ext cx="4522951" cy="3392214"/>
          </a:xfrm>
          <a:prstGeom prst="rect">
            <a:avLst/>
          </a:prstGeom>
          <a:noFill/>
          <a:ln w="25400" cap="rnd">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1464" y="4876800"/>
            <a:ext cx="4435640" cy="923330"/>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He was </a:t>
            </a:r>
            <a:r>
              <a:rPr lang="en-US" b="1" dirty="0" smtClean="0">
                <a:solidFill>
                  <a:schemeClr val="bg1"/>
                </a:solidFill>
                <a:latin typeface="Arial" panose="020B0604020202020204" pitchFamily="34" charset="0"/>
                <a:cs typeface="Arial" panose="020B0604020202020204" pitchFamily="34" charset="0"/>
              </a:rPr>
              <a:t>keenly </a:t>
            </a:r>
            <a:r>
              <a:rPr lang="en-US" b="1" dirty="0">
                <a:solidFill>
                  <a:schemeClr val="bg1"/>
                </a:solidFill>
                <a:latin typeface="Arial" panose="020B0604020202020204" pitchFamily="34" charset="0"/>
                <a:cs typeface="Arial" panose="020B0604020202020204" pitchFamily="34" charset="0"/>
              </a:rPr>
              <a:t>observant of the effects of the light shining through the petals of an iris or </a:t>
            </a:r>
            <a:r>
              <a:rPr lang="en-US" b="1" dirty="0" smtClean="0">
                <a:solidFill>
                  <a:schemeClr val="bg1"/>
                </a:solidFill>
                <a:latin typeface="Arial" panose="020B0604020202020204" pitchFamily="34" charset="0"/>
                <a:cs typeface="Arial" panose="020B0604020202020204" pitchFamily="34" charset="0"/>
              </a:rPr>
              <a:t>poppy.</a:t>
            </a:r>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4A3F191-2CB0-462F-8A27-8354E1B7F63E}" type="slidenum">
              <a:rPr lang="en-US" smtClean="0"/>
              <a:t>9</a:t>
            </a:fld>
            <a:endParaRPr lang="en-US"/>
          </a:p>
        </p:txBody>
      </p:sp>
    </p:spTree>
    <p:extLst>
      <p:ext uri="{BB962C8B-B14F-4D97-AF65-F5344CB8AC3E}">
        <p14:creationId xmlns:p14="http://schemas.microsoft.com/office/powerpoint/2010/main" val="233915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3695</TotalTime>
  <Words>3746</Words>
  <Application>Microsoft Macintosh PowerPoint</Application>
  <PresentationFormat>On-screen Show (4:3)</PresentationFormat>
  <Paragraphs>547</Paragraphs>
  <Slides>59</Slides>
  <Notes>53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 Black</vt:lpstr>
      <vt:lpstr>Calibri</vt:lpstr>
      <vt:lpstr>Viner Hand ITC</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dc:creator>
  <cp:lastModifiedBy>Microsoft Office User</cp:lastModifiedBy>
  <cp:revision>174</cp:revision>
  <cp:lastPrinted>2017-01-20T16:48:55Z</cp:lastPrinted>
  <dcterms:created xsi:type="dcterms:W3CDTF">2015-11-16T20:42:13Z</dcterms:created>
  <dcterms:modified xsi:type="dcterms:W3CDTF">2017-01-21T22:19:33Z</dcterms:modified>
</cp:coreProperties>
</file>